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78" r:id="rId9"/>
    <p:sldId id="279" r:id="rId10"/>
    <p:sldId id="280" r:id="rId11"/>
    <p:sldId id="281" r:id="rId12"/>
    <p:sldId id="282" r:id="rId13"/>
    <p:sldId id="273" r:id="rId14"/>
    <p:sldId id="274" r:id="rId15"/>
    <p:sldId id="283" r:id="rId16"/>
    <p:sldId id="28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46"/>
    <p:restoredTop sz="94669"/>
  </p:normalViewPr>
  <p:slideViewPr>
    <p:cSldViewPr snapToGrid="0" snapToObjects="1">
      <p:cViewPr varScale="1">
        <p:scale>
          <a:sx n="202" d="100"/>
          <a:sy n="202" d="100"/>
        </p:scale>
        <p:origin x="21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BCCA76-8D38-7046-B19E-5A689754EB87}" type="datetimeFigureOut">
              <a:rPr lang="en-US" smtClean="0"/>
              <a:t>10/2/15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2B13C-45B0-C046-83AB-190EE855B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501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2193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02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582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812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39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73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309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70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988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262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5160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4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87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04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779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64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74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68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13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959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10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80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954DE-509B-4141-8D7C-7278C540F1D4}" type="datetimeFigureOut">
              <a:rPr lang="en-US" smtClean="0"/>
              <a:t>10/2/15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611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hyperlink" Target="https://twitter.com/McBPJ/status/638728908628586496/photo/1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hyperlink" Target="https://twitter.com/McBPJ/status/638728908628586496/photo/1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4 Activity Solutions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4469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utoShape 8"/>
          <p:cNvSpPr>
            <a:spLocks noChangeArrowheads="1"/>
          </p:cNvSpPr>
          <p:nvPr/>
        </p:nvSpPr>
        <p:spPr bwMode="auto">
          <a:xfrm>
            <a:off x="3881373" y="359714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ParticipateIn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63" name="Straight Connector 62"/>
          <p:cNvCxnSpPr>
            <a:endCxn id="60" idx="1"/>
          </p:cNvCxnSpPr>
          <p:nvPr/>
        </p:nvCxnSpPr>
        <p:spPr bwMode="auto">
          <a:xfrm>
            <a:off x="3051719" y="2752837"/>
            <a:ext cx="829654" cy="110981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>
            <a:stCxn id="60" idx="3"/>
          </p:cNvCxnSpPr>
          <p:nvPr/>
        </p:nvCxnSpPr>
        <p:spPr bwMode="auto">
          <a:xfrm>
            <a:off x="5143427" y="3862652"/>
            <a:ext cx="631027" cy="30524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5774454" y="3941279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7" name="Oval 66"/>
          <p:cNvSpPr>
            <a:spLocks noChangeArrowheads="1"/>
          </p:cNvSpPr>
          <p:nvPr/>
        </p:nvSpPr>
        <p:spPr bwMode="auto">
          <a:xfrm>
            <a:off x="4694861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 flipH="1">
            <a:off x="5269657" y="4394520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5925715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3" name="Straight Connector 72"/>
          <p:cNvCxnSpPr/>
          <p:nvPr/>
        </p:nvCxnSpPr>
        <p:spPr bwMode="auto">
          <a:xfrm>
            <a:off x="6500511" y="4394520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4" name="Straight Connector 73"/>
          <p:cNvCxnSpPr/>
          <p:nvPr/>
        </p:nvCxnSpPr>
        <p:spPr bwMode="auto">
          <a:xfrm>
            <a:off x="6500512" y="4394520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7146049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2567681" y="2339833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7" name="Oval 76"/>
          <p:cNvSpPr>
            <a:spLocks noChangeArrowheads="1"/>
          </p:cNvSpPr>
          <p:nvPr/>
        </p:nvSpPr>
        <p:spPr bwMode="auto">
          <a:xfrm>
            <a:off x="1493721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2068517" y="1968607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 flipV="1">
            <a:off x="3535757" y="2251333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0" name="AutoShape 8"/>
          <p:cNvSpPr>
            <a:spLocks noChangeArrowheads="1"/>
          </p:cNvSpPr>
          <p:nvPr/>
        </p:nvSpPr>
        <p:spPr bwMode="auto">
          <a:xfrm>
            <a:off x="4019796" y="19858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1" name="Oval 13"/>
          <p:cNvSpPr>
            <a:spLocks noChangeArrowheads="1"/>
          </p:cNvSpPr>
          <p:nvPr/>
        </p:nvSpPr>
        <p:spPr bwMode="auto">
          <a:xfrm>
            <a:off x="2784873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85" name="Straight Connector 84"/>
          <p:cNvCxnSpPr/>
          <p:nvPr/>
        </p:nvCxnSpPr>
        <p:spPr bwMode="auto">
          <a:xfrm flipH="1">
            <a:off x="3051720" y="1968607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1" name="Rectangle 90"/>
          <p:cNvSpPr>
            <a:spLocks noChangeArrowheads="1"/>
          </p:cNvSpPr>
          <p:nvPr/>
        </p:nvSpPr>
        <p:spPr bwMode="auto">
          <a:xfrm>
            <a:off x="5774454" y="1779329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2" name="Oval 13"/>
          <p:cNvSpPr>
            <a:spLocks noChangeArrowheads="1"/>
          </p:cNvSpPr>
          <p:nvPr/>
        </p:nvSpPr>
        <p:spPr bwMode="auto">
          <a:xfrm>
            <a:off x="5580724" y="95805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93" name="Straight Connector 92"/>
          <p:cNvCxnSpPr/>
          <p:nvPr/>
        </p:nvCxnSpPr>
        <p:spPr bwMode="auto">
          <a:xfrm>
            <a:off x="6155520" y="1489059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 flipV="1">
            <a:off x="5281850" y="1985831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Oval 103"/>
          <p:cNvSpPr>
            <a:spLocks noChangeArrowheads="1"/>
          </p:cNvSpPr>
          <p:nvPr/>
        </p:nvSpPr>
        <p:spPr bwMode="auto">
          <a:xfrm>
            <a:off x="4624863" y="285024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Participation Type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5" name="Straight Connector 104"/>
          <p:cNvCxnSpPr>
            <a:stCxn id="60" idx="0"/>
            <a:endCxn id="104" idx="4"/>
          </p:cNvCxnSpPr>
          <p:nvPr/>
        </p:nvCxnSpPr>
        <p:spPr bwMode="auto">
          <a:xfrm flipV="1">
            <a:off x="4512400" y="3381249"/>
            <a:ext cx="687258" cy="2159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4" name="Group 4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9" name="AutoShape 8"/>
          <p:cNvSpPr>
            <a:spLocks noChangeArrowheads="1"/>
          </p:cNvSpPr>
          <p:nvPr/>
        </p:nvSpPr>
        <p:spPr bwMode="auto">
          <a:xfrm>
            <a:off x="7647083" y="363425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 flipH="1">
            <a:off x="8909137" y="3047999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>
            <a:stCxn id="66" idx="3"/>
            <a:endCxn id="49" idx="1"/>
          </p:cNvCxnSpPr>
          <p:nvPr/>
        </p:nvCxnSpPr>
        <p:spPr bwMode="auto">
          <a:xfrm flipV="1">
            <a:off x="7226568" y="3899754"/>
            <a:ext cx="420515" cy="268146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8757700" y="2605337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>
            <a:off x="7885257" y="124832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8460053" y="1779330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/>
          <p:nvPr/>
        </p:nvCxnSpPr>
        <p:spPr bwMode="auto">
          <a:xfrm flipV="1">
            <a:off x="8232318" y="2831958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cxnSp>
        <p:nvCxnSpPr>
          <p:cNvPr id="59" name="Straight Connector 58"/>
          <p:cNvCxnSpPr/>
          <p:nvPr/>
        </p:nvCxnSpPr>
        <p:spPr bwMode="auto">
          <a:xfrm>
            <a:off x="6742530" y="1985831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1" name="AutoShape 8"/>
          <p:cNvSpPr>
            <a:spLocks noChangeArrowheads="1"/>
          </p:cNvSpPr>
          <p:nvPr/>
        </p:nvSpPr>
        <p:spPr bwMode="auto">
          <a:xfrm>
            <a:off x="6970264" y="2703177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2" name="Oval 61"/>
          <p:cNvSpPr>
            <a:spLocks noChangeArrowheads="1"/>
          </p:cNvSpPr>
          <p:nvPr/>
        </p:nvSpPr>
        <p:spPr bwMode="auto">
          <a:xfrm>
            <a:off x="9317584" y="121948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5" name="Straight Connector 64"/>
          <p:cNvCxnSpPr/>
          <p:nvPr/>
        </p:nvCxnSpPr>
        <p:spPr bwMode="auto">
          <a:xfrm flipH="1">
            <a:off x="9483757" y="1750490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Straight Connector 81"/>
          <p:cNvCxnSpPr/>
          <p:nvPr/>
        </p:nvCxnSpPr>
        <p:spPr bwMode="auto">
          <a:xfrm>
            <a:off x="6742530" y="1985831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3" name="AutoShape 8"/>
          <p:cNvSpPr>
            <a:spLocks noChangeArrowheads="1"/>
          </p:cNvSpPr>
          <p:nvPr/>
        </p:nvSpPr>
        <p:spPr bwMode="auto">
          <a:xfrm>
            <a:off x="6970264" y="198583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4" name="Straight Connector 83"/>
          <p:cNvCxnSpPr/>
          <p:nvPr/>
        </p:nvCxnSpPr>
        <p:spPr bwMode="auto">
          <a:xfrm>
            <a:off x="8232318" y="2251334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sp>
        <p:nvSpPr>
          <p:cNvPr id="69" name="AutoShape 8"/>
          <p:cNvSpPr>
            <a:spLocks noChangeArrowheads="1"/>
          </p:cNvSpPr>
          <p:nvPr/>
        </p:nvSpPr>
        <p:spPr bwMode="auto">
          <a:xfrm>
            <a:off x="2465380" y="5221183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Tackle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0" name="Straight Connector 69"/>
          <p:cNvCxnSpPr>
            <a:stCxn id="69" idx="3"/>
            <a:endCxn id="66" idx="1"/>
          </p:cNvCxnSpPr>
          <p:nvPr/>
        </p:nvCxnSpPr>
        <p:spPr bwMode="auto">
          <a:xfrm flipV="1">
            <a:off x="3727434" y="4167900"/>
            <a:ext cx="2047020" cy="131878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1" name="Straight Connector 70"/>
          <p:cNvCxnSpPr>
            <a:stCxn id="69" idx="0"/>
            <a:endCxn id="76" idx="2"/>
          </p:cNvCxnSpPr>
          <p:nvPr/>
        </p:nvCxnSpPr>
        <p:spPr bwMode="auto">
          <a:xfrm flipH="1" flipV="1">
            <a:off x="3051719" y="2752837"/>
            <a:ext cx="44688" cy="246834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Straight Connector 85"/>
          <p:cNvCxnSpPr>
            <a:stCxn id="69" idx="1"/>
            <a:endCxn id="76" idx="2"/>
          </p:cNvCxnSpPr>
          <p:nvPr/>
        </p:nvCxnSpPr>
        <p:spPr bwMode="auto">
          <a:xfrm flipV="1">
            <a:off x="2465380" y="2752837"/>
            <a:ext cx="586339" cy="2733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57" name="Picture 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9438" y="3460184"/>
            <a:ext cx="1795735" cy="1504784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9929438" y="5207052"/>
            <a:ext cx="24035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Players can achieve a </a:t>
            </a:r>
            <a:r>
              <a:rPr lang="en-US" sz="2000" b="1" u="sng" dirty="0">
                <a:latin typeface="+mj-lt"/>
              </a:rPr>
              <a:t>Personal Record</a:t>
            </a:r>
            <a:r>
              <a:rPr lang="en-US" sz="2000" dirty="0">
                <a:latin typeface="+mj-lt"/>
              </a:rPr>
              <a:t> linked to a specific Game and Play</a:t>
            </a:r>
            <a:endParaRPr lang="en-US" sz="2000" b="1" u="sng" dirty="0">
              <a:latin typeface="+mj-lt"/>
            </a:endParaRPr>
          </a:p>
        </p:txBody>
      </p:sp>
      <p:sp>
        <p:nvSpPr>
          <p:cNvPr id="87" name="AutoShape 8"/>
          <p:cNvSpPr>
            <a:spLocks noChangeArrowheads="1"/>
          </p:cNvSpPr>
          <p:nvPr/>
        </p:nvSpPr>
        <p:spPr bwMode="auto">
          <a:xfrm>
            <a:off x="3359668" y="417595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8" name="Straight Connector 87"/>
          <p:cNvCxnSpPr>
            <a:stCxn id="87" idx="3"/>
            <a:endCxn id="66" idx="1"/>
          </p:cNvCxnSpPr>
          <p:nvPr/>
        </p:nvCxnSpPr>
        <p:spPr bwMode="auto">
          <a:xfrm flipV="1">
            <a:off x="4621722" y="4167900"/>
            <a:ext cx="1152732" cy="27356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Straight Connector 88"/>
          <p:cNvCxnSpPr>
            <a:stCxn id="76" idx="2"/>
            <a:endCxn id="87" idx="1"/>
          </p:cNvCxnSpPr>
          <p:nvPr/>
        </p:nvCxnSpPr>
        <p:spPr bwMode="auto">
          <a:xfrm>
            <a:off x="3051719" y="2752837"/>
            <a:ext cx="307949" cy="16886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92901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utoShape 8"/>
          <p:cNvSpPr>
            <a:spLocks noChangeArrowheads="1"/>
          </p:cNvSpPr>
          <p:nvPr/>
        </p:nvSpPr>
        <p:spPr bwMode="auto">
          <a:xfrm>
            <a:off x="3881373" y="359714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ParticipateIn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63" name="Straight Connector 62"/>
          <p:cNvCxnSpPr>
            <a:endCxn id="60" idx="1"/>
          </p:cNvCxnSpPr>
          <p:nvPr/>
        </p:nvCxnSpPr>
        <p:spPr bwMode="auto">
          <a:xfrm>
            <a:off x="3051719" y="2752837"/>
            <a:ext cx="829654" cy="110981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>
            <a:stCxn id="60" idx="3"/>
          </p:cNvCxnSpPr>
          <p:nvPr/>
        </p:nvCxnSpPr>
        <p:spPr bwMode="auto">
          <a:xfrm>
            <a:off x="5143427" y="3862652"/>
            <a:ext cx="631027" cy="30524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5774454" y="3941279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7" name="Oval 66"/>
          <p:cNvSpPr>
            <a:spLocks noChangeArrowheads="1"/>
          </p:cNvSpPr>
          <p:nvPr/>
        </p:nvSpPr>
        <p:spPr bwMode="auto">
          <a:xfrm>
            <a:off x="4694861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 flipH="1">
            <a:off x="5269657" y="4394520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5925715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3" name="Straight Connector 72"/>
          <p:cNvCxnSpPr/>
          <p:nvPr/>
        </p:nvCxnSpPr>
        <p:spPr bwMode="auto">
          <a:xfrm>
            <a:off x="6500511" y="4394520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4" name="Straight Connector 73"/>
          <p:cNvCxnSpPr/>
          <p:nvPr/>
        </p:nvCxnSpPr>
        <p:spPr bwMode="auto">
          <a:xfrm>
            <a:off x="6500512" y="4394520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7146049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2567681" y="2339833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7" name="Oval 76"/>
          <p:cNvSpPr>
            <a:spLocks noChangeArrowheads="1"/>
          </p:cNvSpPr>
          <p:nvPr/>
        </p:nvSpPr>
        <p:spPr bwMode="auto">
          <a:xfrm>
            <a:off x="1493721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2068517" y="1968607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 flipV="1">
            <a:off x="3535757" y="2251333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0" name="AutoShape 8"/>
          <p:cNvSpPr>
            <a:spLocks noChangeArrowheads="1"/>
          </p:cNvSpPr>
          <p:nvPr/>
        </p:nvSpPr>
        <p:spPr bwMode="auto">
          <a:xfrm>
            <a:off x="4019796" y="19858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1" name="Oval 13"/>
          <p:cNvSpPr>
            <a:spLocks noChangeArrowheads="1"/>
          </p:cNvSpPr>
          <p:nvPr/>
        </p:nvSpPr>
        <p:spPr bwMode="auto">
          <a:xfrm>
            <a:off x="2784873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85" name="Straight Connector 84"/>
          <p:cNvCxnSpPr/>
          <p:nvPr/>
        </p:nvCxnSpPr>
        <p:spPr bwMode="auto">
          <a:xfrm flipH="1">
            <a:off x="3051720" y="1968607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1" name="Rectangle 90"/>
          <p:cNvSpPr>
            <a:spLocks noChangeArrowheads="1"/>
          </p:cNvSpPr>
          <p:nvPr/>
        </p:nvSpPr>
        <p:spPr bwMode="auto">
          <a:xfrm>
            <a:off x="5774454" y="1779329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2" name="Oval 13"/>
          <p:cNvSpPr>
            <a:spLocks noChangeArrowheads="1"/>
          </p:cNvSpPr>
          <p:nvPr/>
        </p:nvSpPr>
        <p:spPr bwMode="auto">
          <a:xfrm>
            <a:off x="5580724" y="95805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93" name="Straight Connector 92"/>
          <p:cNvCxnSpPr/>
          <p:nvPr/>
        </p:nvCxnSpPr>
        <p:spPr bwMode="auto">
          <a:xfrm>
            <a:off x="6155520" y="1489059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 flipV="1">
            <a:off x="5281850" y="1985831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Oval 103"/>
          <p:cNvSpPr>
            <a:spLocks noChangeArrowheads="1"/>
          </p:cNvSpPr>
          <p:nvPr/>
        </p:nvSpPr>
        <p:spPr bwMode="auto">
          <a:xfrm>
            <a:off x="4624863" y="285024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Participation Type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5" name="Straight Connector 104"/>
          <p:cNvCxnSpPr>
            <a:stCxn id="60" idx="0"/>
            <a:endCxn id="104" idx="4"/>
          </p:cNvCxnSpPr>
          <p:nvPr/>
        </p:nvCxnSpPr>
        <p:spPr bwMode="auto">
          <a:xfrm flipV="1">
            <a:off x="4512400" y="3381249"/>
            <a:ext cx="687258" cy="2159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4" name="Group 4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9" name="AutoShape 8"/>
          <p:cNvSpPr>
            <a:spLocks noChangeArrowheads="1"/>
          </p:cNvSpPr>
          <p:nvPr/>
        </p:nvSpPr>
        <p:spPr bwMode="auto">
          <a:xfrm>
            <a:off x="7647083" y="363425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 flipH="1">
            <a:off x="8909137" y="3047999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>
            <a:stCxn id="66" idx="3"/>
            <a:endCxn id="49" idx="1"/>
          </p:cNvCxnSpPr>
          <p:nvPr/>
        </p:nvCxnSpPr>
        <p:spPr bwMode="auto">
          <a:xfrm flipV="1">
            <a:off x="7226568" y="3899754"/>
            <a:ext cx="420515" cy="268146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8757700" y="2605337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>
            <a:off x="7885257" y="124832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8460053" y="1779330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/>
          <p:nvPr/>
        </p:nvCxnSpPr>
        <p:spPr bwMode="auto">
          <a:xfrm flipV="1">
            <a:off x="8232318" y="2831958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cxnSp>
        <p:nvCxnSpPr>
          <p:cNvPr id="59" name="Straight Connector 58"/>
          <p:cNvCxnSpPr/>
          <p:nvPr/>
        </p:nvCxnSpPr>
        <p:spPr bwMode="auto">
          <a:xfrm>
            <a:off x="6742530" y="1985831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1" name="AutoShape 8"/>
          <p:cNvSpPr>
            <a:spLocks noChangeArrowheads="1"/>
          </p:cNvSpPr>
          <p:nvPr/>
        </p:nvSpPr>
        <p:spPr bwMode="auto">
          <a:xfrm>
            <a:off x="6970264" y="2703177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2" name="Oval 61"/>
          <p:cNvSpPr>
            <a:spLocks noChangeArrowheads="1"/>
          </p:cNvSpPr>
          <p:nvPr/>
        </p:nvSpPr>
        <p:spPr bwMode="auto">
          <a:xfrm>
            <a:off x="9317584" y="121948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5" name="Straight Connector 64"/>
          <p:cNvCxnSpPr/>
          <p:nvPr/>
        </p:nvCxnSpPr>
        <p:spPr bwMode="auto">
          <a:xfrm flipH="1">
            <a:off x="9483757" y="1750490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Straight Connector 81"/>
          <p:cNvCxnSpPr/>
          <p:nvPr/>
        </p:nvCxnSpPr>
        <p:spPr bwMode="auto">
          <a:xfrm>
            <a:off x="6742530" y="1985831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3" name="AutoShape 8"/>
          <p:cNvSpPr>
            <a:spLocks noChangeArrowheads="1"/>
          </p:cNvSpPr>
          <p:nvPr/>
        </p:nvSpPr>
        <p:spPr bwMode="auto">
          <a:xfrm>
            <a:off x="6970264" y="198583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4" name="Straight Connector 83"/>
          <p:cNvCxnSpPr/>
          <p:nvPr/>
        </p:nvCxnSpPr>
        <p:spPr bwMode="auto">
          <a:xfrm>
            <a:off x="8232318" y="2251334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sp>
        <p:nvSpPr>
          <p:cNvPr id="69" name="AutoShape 8"/>
          <p:cNvSpPr>
            <a:spLocks noChangeArrowheads="1"/>
          </p:cNvSpPr>
          <p:nvPr/>
        </p:nvSpPr>
        <p:spPr bwMode="auto">
          <a:xfrm>
            <a:off x="2465380" y="5221183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Tackle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0" name="Straight Connector 69"/>
          <p:cNvCxnSpPr>
            <a:stCxn id="69" idx="3"/>
            <a:endCxn id="66" idx="1"/>
          </p:cNvCxnSpPr>
          <p:nvPr/>
        </p:nvCxnSpPr>
        <p:spPr bwMode="auto">
          <a:xfrm flipV="1">
            <a:off x="3727434" y="4167900"/>
            <a:ext cx="2047020" cy="131878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1" name="Straight Connector 70"/>
          <p:cNvCxnSpPr>
            <a:stCxn id="69" idx="0"/>
            <a:endCxn id="76" idx="2"/>
          </p:cNvCxnSpPr>
          <p:nvPr/>
        </p:nvCxnSpPr>
        <p:spPr bwMode="auto">
          <a:xfrm flipH="1" flipV="1">
            <a:off x="3051719" y="2752837"/>
            <a:ext cx="44688" cy="246834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Straight Connector 85"/>
          <p:cNvCxnSpPr>
            <a:stCxn id="69" idx="1"/>
            <a:endCxn id="76" idx="2"/>
          </p:cNvCxnSpPr>
          <p:nvPr/>
        </p:nvCxnSpPr>
        <p:spPr bwMode="auto">
          <a:xfrm flipV="1">
            <a:off x="2465380" y="2752837"/>
            <a:ext cx="586339" cy="2733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7" name="AutoShape 8"/>
          <p:cNvSpPr>
            <a:spLocks noChangeArrowheads="1"/>
          </p:cNvSpPr>
          <p:nvPr/>
        </p:nvSpPr>
        <p:spPr bwMode="auto">
          <a:xfrm>
            <a:off x="3359668" y="417595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8" name="Straight Connector 87"/>
          <p:cNvCxnSpPr>
            <a:stCxn id="87" idx="3"/>
            <a:endCxn id="66" idx="1"/>
          </p:cNvCxnSpPr>
          <p:nvPr/>
        </p:nvCxnSpPr>
        <p:spPr bwMode="auto">
          <a:xfrm flipV="1">
            <a:off x="4621722" y="4167900"/>
            <a:ext cx="1152732" cy="27356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Straight Connector 88"/>
          <p:cNvCxnSpPr>
            <a:stCxn id="76" idx="2"/>
            <a:endCxn id="87" idx="1"/>
          </p:cNvCxnSpPr>
          <p:nvPr/>
        </p:nvCxnSpPr>
        <p:spPr bwMode="auto">
          <a:xfrm>
            <a:off x="3051719" y="2752837"/>
            <a:ext cx="307949" cy="16886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10375987" y="2434158"/>
            <a:ext cx="17992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Players might have </a:t>
            </a:r>
            <a:r>
              <a:rPr lang="en-US" sz="2000" dirty="0" smtClean="0">
                <a:latin typeface="+mj-lt"/>
              </a:rPr>
              <a:t>different weights at different times</a:t>
            </a:r>
            <a:endParaRPr lang="en-US" sz="2000" i="1" dirty="0">
              <a:latin typeface="+mj-lt"/>
            </a:endParaRPr>
          </a:p>
        </p:txBody>
      </p:sp>
      <p:pic>
        <p:nvPicPr>
          <p:cNvPr id="90" name="Picture 8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1611" y="559908"/>
            <a:ext cx="1256770" cy="1748294"/>
          </a:xfrm>
          <a:prstGeom prst="rect">
            <a:avLst/>
          </a:prstGeom>
        </p:spPr>
      </p:pic>
      <p:sp>
        <p:nvSpPr>
          <p:cNvPr id="94" name="TextBox 93"/>
          <p:cNvSpPr txBox="1"/>
          <p:nvPr/>
        </p:nvSpPr>
        <p:spPr>
          <a:xfrm>
            <a:off x="8551217" y="4299822"/>
            <a:ext cx="3584518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Note: point here is that different players might have </a:t>
            </a:r>
            <a:r>
              <a:rPr lang="en-US" sz="2400" i="1" dirty="0" smtClean="0">
                <a:latin typeface="+mj-lt"/>
              </a:rPr>
              <a:t>different numbers </a:t>
            </a:r>
            <a:r>
              <a:rPr lang="en-US" sz="2400" dirty="0" smtClean="0">
                <a:latin typeface="+mj-lt"/>
              </a:rPr>
              <a:t>of training / weight phases- hence should represent as new entity!</a:t>
            </a:r>
            <a:endParaRPr lang="en-US" sz="2400" dirty="0">
              <a:latin typeface="+mj-lt"/>
            </a:endParaRPr>
          </a:p>
        </p:txBody>
      </p:sp>
      <p:cxnSp>
        <p:nvCxnSpPr>
          <p:cNvPr id="95" name="Straight Connector 94"/>
          <p:cNvCxnSpPr>
            <a:stCxn id="96" idx="3"/>
            <a:endCxn id="76" idx="1"/>
          </p:cNvCxnSpPr>
          <p:nvPr/>
        </p:nvCxnSpPr>
        <p:spPr bwMode="auto">
          <a:xfrm flipV="1">
            <a:off x="2296934" y="2546335"/>
            <a:ext cx="270747" cy="25579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6" name="AutoShape 8"/>
          <p:cNvSpPr>
            <a:spLocks noChangeArrowheads="1"/>
          </p:cNvSpPr>
          <p:nvPr/>
        </p:nvSpPr>
        <p:spPr bwMode="auto">
          <a:xfrm>
            <a:off x="1271402" y="2586388"/>
            <a:ext cx="1025532" cy="43148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WeightOf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7" name="Rectangle 96"/>
          <p:cNvSpPr>
            <a:spLocks noChangeArrowheads="1"/>
          </p:cNvSpPr>
          <p:nvPr/>
        </p:nvSpPr>
        <p:spPr bwMode="auto">
          <a:xfrm>
            <a:off x="884526" y="3273137"/>
            <a:ext cx="786649" cy="33560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Weight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8" name="Oval 12"/>
          <p:cNvSpPr>
            <a:spLocks noChangeArrowheads="1"/>
          </p:cNvSpPr>
          <p:nvPr/>
        </p:nvSpPr>
        <p:spPr bwMode="auto">
          <a:xfrm>
            <a:off x="737030" y="3935404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Weight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99" name="Straight Connector 98"/>
          <p:cNvCxnSpPr>
            <a:stCxn id="97" idx="2"/>
            <a:endCxn id="98" idx="0"/>
          </p:cNvCxnSpPr>
          <p:nvPr/>
        </p:nvCxnSpPr>
        <p:spPr bwMode="auto">
          <a:xfrm flipH="1">
            <a:off x="1204103" y="3608740"/>
            <a:ext cx="73748" cy="32666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0" name="Oval 13"/>
          <p:cNvSpPr>
            <a:spLocks noChangeArrowheads="1"/>
          </p:cNvSpPr>
          <p:nvPr/>
        </p:nvSpPr>
        <p:spPr bwMode="auto">
          <a:xfrm>
            <a:off x="6696" y="4252732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101" name="Straight Connector 100"/>
          <p:cNvCxnSpPr>
            <a:stCxn id="100" idx="0"/>
            <a:endCxn id="97" idx="2"/>
          </p:cNvCxnSpPr>
          <p:nvPr/>
        </p:nvCxnSpPr>
        <p:spPr bwMode="auto">
          <a:xfrm flipV="1">
            <a:off x="473769" y="3608740"/>
            <a:ext cx="804082" cy="64399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2" name="Straight Connector 101"/>
          <p:cNvCxnSpPr>
            <a:stCxn id="96" idx="1"/>
            <a:endCxn id="97" idx="0"/>
          </p:cNvCxnSpPr>
          <p:nvPr/>
        </p:nvCxnSpPr>
        <p:spPr bwMode="auto">
          <a:xfrm>
            <a:off x="1271402" y="2802133"/>
            <a:ext cx="6449" cy="47100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6" name="Oval 12"/>
          <p:cNvSpPr>
            <a:spLocks noChangeArrowheads="1"/>
          </p:cNvSpPr>
          <p:nvPr/>
        </p:nvSpPr>
        <p:spPr bwMode="auto">
          <a:xfrm>
            <a:off x="1449292" y="4287325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Time Period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7" name="Straight Connector 106"/>
          <p:cNvCxnSpPr>
            <a:stCxn id="106" idx="0"/>
            <a:endCxn id="97" idx="2"/>
          </p:cNvCxnSpPr>
          <p:nvPr/>
        </p:nvCxnSpPr>
        <p:spPr bwMode="auto">
          <a:xfrm flipH="1" flipV="1">
            <a:off x="1277851" y="3608740"/>
            <a:ext cx="638514" cy="6785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97961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utoShape 8"/>
          <p:cNvSpPr>
            <a:spLocks noChangeArrowheads="1"/>
          </p:cNvSpPr>
          <p:nvPr/>
        </p:nvSpPr>
        <p:spPr bwMode="auto">
          <a:xfrm>
            <a:off x="3881373" y="359714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ParticipateIn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63" name="Straight Connector 62"/>
          <p:cNvCxnSpPr>
            <a:endCxn id="60" idx="1"/>
          </p:cNvCxnSpPr>
          <p:nvPr/>
        </p:nvCxnSpPr>
        <p:spPr bwMode="auto">
          <a:xfrm>
            <a:off x="3051719" y="2752837"/>
            <a:ext cx="829654" cy="110981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>
            <a:stCxn id="60" idx="3"/>
          </p:cNvCxnSpPr>
          <p:nvPr/>
        </p:nvCxnSpPr>
        <p:spPr bwMode="auto">
          <a:xfrm>
            <a:off x="5143427" y="3862652"/>
            <a:ext cx="631027" cy="30524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5774454" y="3941279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7" name="Oval 66"/>
          <p:cNvSpPr>
            <a:spLocks noChangeArrowheads="1"/>
          </p:cNvSpPr>
          <p:nvPr/>
        </p:nvSpPr>
        <p:spPr bwMode="auto">
          <a:xfrm>
            <a:off x="4694861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 flipH="1">
            <a:off x="5269657" y="4394520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5925715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3" name="Straight Connector 72"/>
          <p:cNvCxnSpPr/>
          <p:nvPr/>
        </p:nvCxnSpPr>
        <p:spPr bwMode="auto">
          <a:xfrm>
            <a:off x="6500511" y="4394520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4" name="Straight Connector 73"/>
          <p:cNvCxnSpPr/>
          <p:nvPr/>
        </p:nvCxnSpPr>
        <p:spPr bwMode="auto">
          <a:xfrm>
            <a:off x="6500512" y="4394520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7146049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2567681" y="2339833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7" name="Oval 76"/>
          <p:cNvSpPr>
            <a:spLocks noChangeArrowheads="1"/>
          </p:cNvSpPr>
          <p:nvPr/>
        </p:nvSpPr>
        <p:spPr bwMode="auto">
          <a:xfrm>
            <a:off x="1493721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2068517" y="1968607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 flipV="1">
            <a:off x="3535757" y="2251333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0" name="AutoShape 8"/>
          <p:cNvSpPr>
            <a:spLocks noChangeArrowheads="1"/>
          </p:cNvSpPr>
          <p:nvPr/>
        </p:nvSpPr>
        <p:spPr bwMode="auto">
          <a:xfrm>
            <a:off x="4019796" y="19858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1" name="Oval 13"/>
          <p:cNvSpPr>
            <a:spLocks noChangeArrowheads="1"/>
          </p:cNvSpPr>
          <p:nvPr/>
        </p:nvSpPr>
        <p:spPr bwMode="auto">
          <a:xfrm>
            <a:off x="2784873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85" name="Straight Connector 84"/>
          <p:cNvCxnSpPr/>
          <p:nvPr/>
        </p:nvCxnSpPr>
        <p:spPr bwMode="auto">
          <a:xfrm flipH="1">
            <a:off x="3051720" y="1968607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1" name="Rectangle 90"/>
          <p:cNvSpPr>
            <a:spLocks noChangeArrowheads="1"/>
          </p:cNvSpPr>
          <p:nvPr/>
        </p:nvSpPr>
        <p:spPr bwMode="auto">
          <a:xfrm>
            <a:off x="5774454" y="1779329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2" name="Oval 13"/>
          <p:cNvSpPr>
            <a:spLocks noChangeArrowheads="1"/>
          </p:cNvSpPr>
          <p:nvPr/>
        </p:nvSpPr>
        <p:spPr bwMode="auto">
          <a:xfrm>
            <a:off x="5580724" y="95805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93" name="Straight Connector 92"/>
          <p:cNvCxnSpPr/>
          <p:nvPr/>
        </p:nvCxnSpPr>
        <p:spPr bwMode="auto">
          <a:xfrm>
            <a:off x="6155520" y="1489059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 flipV="1">
            <a:off x="5281850" y="1985831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Oval 103"/>
          <p:cNvSpPr>
            <a:spLocks noChangeArrowheads="1"/>
          </p:cNvSpPr>
          <p:nvPr/>
        </p:nvSpPr>
        <p:spPr bwMode="auto">
          <a:xfrm>
            <a:off x="4624863" y="285024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Participation Type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5" name="Straight Connector 104"/>
          <p:cNvCxnSpPr>
            <a:stCxn id="60" idx="0"/>
            <a:endCxn id="104" idx="4"/>
          </p:cNvCxnSpPr>
          <p:nvPr/>
        </p:nvCxnSpPr>
        <p:spPr bwMode="auto">
          <a:xfrm flipV="1">
            <a:off x="4512400" y="3381249"/>
            <a:ext cx="687258" cy="2159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4" name="Group 4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9" name="AutoShape 8"/>
          <p:cNvSpPr>
            <a:spLocks noChangeArrowheads="1"/>
          </p:cNvSpPr>
          <p:nvPr/>
        </p:nvSpPr>
        <p:spPr bwMode="auto">
          <a:xfrm>
            <a:off x="7647083" y="363425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 flipH="1">
            <a:off x="8909137" y="3047999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>
            <a:stCxn id="66" idx="3"/>
            <a:endCxn id="49" idx="1"/>
          </p:cNvCxnSpPr>
          <p:nvPr/>
        </p:nvCxnSpPr>
        <p:spPr bwMode="auto">
          <a:xfrm flipV="1">
            <a:off x="7226568" y="3899754"/>
            <a:ext cx="420515" cy="268146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8757700" y="2605337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>
            <a:off x="7885257" y="124832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8460053" y="1779330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/>
          <p:nvPr/>
        </p:nvCxnSpPr>
        <p:spPr bwMode="auto">
          <a:xfrm flipV="1">
            <a:off x="8232318" y="2831958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cxnSp>
        <p:nvCxnSpPr>
          <p:cNvPr id="59" name="Straight Connector 58"/>
          <p:cNvCxnSpPr/>
          <p:nvPr/>
        </p:nvCxnSpPr>
        <p:spPr bwMode="auto">
          <a:xfrm>
            <a:off x="6742530" y="1985831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1" name="AutoShape 8"/>
          <p:cNvSpPr>
            <a:spLocks noChangeArrowheads="1"/>
          </p:cNvSpPr>
          <p:nvPr/>
        </p:nvSpPr>
        <p:spPr bwMode="auto">
          <a:xfrm>
            <a:off x="6970264" y="2703177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2" name="Oval 61"/>
          <p:cNvSpPr>
            <a:spLocks noChangeArrowheads="1"/>
          </p:cNvSpPr>
          <p:nvPr/>
        </p:nvSpPr>
        <p:spPr bwMode="auto">
          <a:xfrm>
            <a:off x="9317584" y="121948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5" name="Straight Connector 64"/>
          <p:cNvCxnSpPr/>
          <p:nvPr/>
        </p:nvCxnSpPr>
        <p:spPr bwMode="auto">
          <a:xfrm flipH="1">
            <a:off x="9483757" y="1750490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Straight Connector 81"/>
          <p:cNvCxnSpPr/>
          <p:nvPr/>
        </p:nvCxnSpPr>
        <p:spPr bwMode="auto">
          <a:xfrm>
            <a:off x="6742530" y="1985831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3" name="AutoShape 8"/>
          <p:cNvSpPr>
            <a:spLocks noChangeArrowheads="1"/>
          </p:cNvSpPr>
          <p:nvPr/>
        </p:nvSpPr>
        <p:spPr bwMode="auto">
          <a:xfrm>
            <a:off x="6970264" y="198583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4" name="Straight Connector 83"/>
          <p:cNvCxnSpPr/>
          <p:nvPr/>
        </p:nvCxnSpPr>
        <p:spPr bwMode="auto">
          <a:xfrm>
            <a:off x="8232318" y="2251334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sp>
        <p:nvSpPr>
          <p:cNvPr id="69" name="AutoShape 8"/>
          <p:cNvSpPr>
            <a:spLocks noChangeArrowheads="1"/>
          </p:cNvSpPr>
          <p:nvPr/>
        </p:nvSpPr>
        <p:spPr bwMode="auto">
          <a:xfrm>
            <a:off x="2465380" y="5221183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Tackle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0" name="Straight Connector 69"/>
          <p:cNvCxnSpPr>
            <a:stCxn id="69" idx="3"/>
            <a:endCxn id="66" idx="1"/>
          </p:cNvCxnSpPr>
          <p:nvPr/>
        </p:nvCxnSpPr>
        <p:spPr bwMode="auto">
          <a:xfrm flipV="1">
            <a:off x="3727434" y="4167900"/>
            <a:ext cx="2047020" cy="131878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1" name="Straight Connector 70"/>
          <p:cNvCxnSpPr>
            <a:stCxn id="69" idx="0"/>
            <a:endCxn id="76" idx="2"/>
          </p:cNvCxnSpPr>
          <p:nvPr/>
        </p:nvCxnSpPr>
        <p:spPr bwMode="auto">
          <a:xfrm flipH="1" flipV="1">
            <a:off x="3051719" y="2752837"/>
            <a:ext cx="44688" cy="246834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Straight Connector 85"/>
          <p:cNvCxnSpPr>
            <a:stCxn id="69" idx="1"/>
            <a:endCxn id="76" idx="2"/>
          </p:cNvCxnSpPr>
          <p:nvPr/>
        </p:nvCxnSpPr>
        <p:spPr bwMode="auto">
          <a:xfrm flipV="1">
            <a:off x="2465380" y="2752837"/>
            <a:ext cx="586339" cy="2733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7" name="AutoShape 8"/>
          <p:cNvSpPr>
            <a:spLocks noChangeArrowheads="1"/>
          </p:cNvSpPr>
          <p:nvPr/>
        </p:nvSpPr>
        <p:spPr bwMode="auto">
          <a:xfrm>
            <a:off x="3359668" y="417595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8" name="Straight Connector 87"/>
          <p:cNvCxnSpPr>
            <a:stCxn id="87" idx="3"/>
            <a:endCxn id="66" idx="1"/>
          </p:cNvCxnSpPr>
          <p:nvPr/>
        </p:nvCxnSpPr>
        <p:spPr bwMode="auto">
          <a:xfrm flipV="1">
            <a:off x="4621722" y="4167900"/>
            <a:ext cx="1152732" cy="27356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Straight Connector 88"/>
          <p:cNvCxnSpPr>
            <a:stCxn id="76" idx="2"/>
            <a:endCxn id="87" idx="1"/>
          </p:cNvCxnSpPr>
          <p:nvPr/>
        </p:nvCxnSpPr>
        <p:spPr bwMode="auto">
          <a:xfrm>
            <a:off x="3051719" y="2752837"/>
            <a:ext cx="307949" cy="16886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10244619" y="2947020"/>
            <a:ext cx="17992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Players might have </a:t>
            </a:r>
            <a:r>
              <a:rPr lang="en-US" sz="2000" dirty="0" smtClean="0">
                <a:latin typeface="+mj-lt"/>
              </a:rPr>
              <a:t>different weights at different times</a:t>
            </a:r>
            <a:endParaRPr lang="en-US" sz="2000" i="1" dirty="0">
              <a:latin typeface="+mj-lt"/>
            </a:endParaRPr>
          </a:p>
        </p:txBody>
      </p:sp>
      <p:cxnSp>
        <p:nvCxnSpPr>
          <p:cNvPr id="95" name="Straight Connector 94"/>
          <p:cNvCxnSpPr>
            <a:stCxn id="96" idx="3"/>
            <a:endCxn id="76" idx="1"/>
          </p:cNvCxnSpPr>
          <p:nvPr/>
        </p:nvCxnSpPr>
        <p:spPr bwMode="auto">
          <a:xfrm flipV="1">
            <a:off x="2296934" y="2546335"/>
            <a:ext cx="270747" cy="25579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6" name="AutoShape 8"/>
          <p:cNvSpPr>
            <a:spLocks noChangeArrowheads="1"/>
          </p:cNvSpPr>
          <p:nvPr/>
        </p:nvSpPr>
        <p:spPr bwMode="auto">
          <a:xfrm>
            <a:off x="1271402" y="2586388"/>
            <a:ext cx="1025532" cy="43148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WeightOf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7" name="Rectangle 96"/>
          <p:cNvSpPr>
            <a:spLocks noChangeArrowheads="1"/>
          </p:cNvSpPr>
          <p:nvPr/>
        </p:nvSpPr>
        <p:spPr bwMode="auto">
          <a:xfrm>
            <a:off x="884526" y="3273137"/>
            <a:ext cx="786649" cy="33560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Weight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8" name="Oval 12"/>
          <p:cNvSpPr>
            <a:spLocks noChangeArrowheads="1"/>
          </p:cNvSpPr>
          <p:nvPr/>
        </p:nvSpPr>
        <p:spPr bwMode="auto">
          <a:xfrm>
            <a:off x="737030" y="3935404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Weight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99" name="Straight Connector 98"/>
          <p:cNvCxnSpPr>
            <a:stCxn id="97" idx="2"/>
            <a:endCxn id="98" idx="0"/>
          </p:cNvCxnSpPr>
          <p:nvPr/>
        </p:nvCxnSpPr>
        <p:spPr bwMode="auto">
          <a:xfrm flipH="1">
            <a:off x="1204103" y="3608740"/>
            <a:ext cx="73748" cy="32666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0" name="Oval 13"/>
          <p:cNvSpPr>
            <a:spLocks noChangeArrowheads="1"/>
          </p:cNvSpPr>
          <p:nvPr/>
        </p:nvSpPr>
        <p:spPr bwMode="auto">
          <a:xfrm>
            <a:off x="6696" y="4252732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101" name="Straight Connector 100"/>
          <p:cNvCxnSpPr>
            <a:stCxn id="100" idx="0"/>
            <a:endCxn id="97" idx="2"/>
          </p:cNvCxnSpPr>
          <p:nvPr/>
        </p:nvCxnSpPr>
        <p:spPr bwMode="auto">
          <a:xfrm flipV="1">
            <a:off x="473769" y="3608740"/>
            <a:ext cx="804082" cy="64399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2" name="Straight Connector 101"/>
          <p:cNvCxnSpPr>
            <a:stCxn id="96" idx="1"/>
            <a:endCxn id="97" idx="0"/>
          </p:cNvCxnSpPr>
          <p:nvPr/>
        </p:nvCxnSpPr>
        <p:spPr bwMode="auto">
          <a:xfrm>
            <a:off x="1271402" y="2802133"/>
            <a:ext cx="6449" cy="47100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6" name="Oval 12"/>
          <p:cNvSpPr>
            <a:spLocks noChangeArrowheads="1"/>
          </p:cNvSpPr>
          <p:nvPr/>
        </p:nvSpPr>
        <p:spPr bwMode="auto">
          <a:xfrm>
            <a:off x="1449292" y="4287325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Time Period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7" name="Straight Connector 106"/>
          <p:cNvCxnSpPr>
            <a:stCxn id="106" idx="0"/>
            <a:endCxn id="97" idx="2"/>
          </p:cNvCxnSpPr>
          <p:nvPr/>
        </p:nvCxnSpPr>
        <p:spPr bwMode="auto">
          <a:xfrm flipH="1" flipV="1">
            <a:off x="1277851" y="3608740"/>
            <a:ext cx="638514" cy="6785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8" name="Picture 1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1076" y="4738426"/>
            <a:ext cx="1457840" cy="1943787"/>
          </a:xfrm>
          <a:prstGeom prst="rect">
            <a:avLst/>
          </a:prstGeom>
        </p:spPr>
      </p:pic>
      <p:pic>
        <p:nvPicPr>
          <p:cNvPr id="109" name="Picture 10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8183" y="403167"/>
            <a:ext cx="1227082" cy="2178071"/>
          </a:xfrm>
          <a:prstGeom prst="rect">
            <a:avLst/>
          </a:prstGeom>
        </p:spPr>
      </p:pic>
      <p:pic>
        <p:nvPicPr>
          <p:cNvPr id="110" name="Picture 10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411" y="5332110"/>
            <a:ext cx="2039391" cy="1312304"/>
          </a:xfrm>
          <a:prstGeom prst="rect">
            <a:avLst/>
          </a:prstGeom>
        </p:spPr>
      </p:pic>
      <p:pic>
        <p:nvPicPr>
          <p:cNvPr id="111" name="Picture 1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28" y="403167"/>
            <a:ext cx="1429912" cy="120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59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3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various ER diagrams could work, not just the following one!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394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456918" y="175735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>
            <a:stCxn id="19" idx="4"/>
            <a:endCxn id="16" idx="0"/>
          </p:cNvCxnSpPr>
          <p:nvPr/>
        </p:nvCxnSpPr>
        <p:spPr bwMode="auto">
          <a:xfrm>
            <a:off x="5940956" y="1423473"/>
            <a:ext cx="0" cy="3338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0" name="AutoShape 8"/>
          <p:cNvSpPr>
            <a:spLocks noChangeArrowheads="1"/>
          </p:cNvSpPr>
          <p:nvPr/>
        </p:nvSpPr>
        <p:spPr bwMode="auto">
          <a:xfrm>
            <a:off x="5309929" y="2618756"/>
            <a:ext cx="1262054" cy="531005"/>
          </a:xfrm>
          <a:prstGeom prst="diamond">
            <a:avLst/>
          </a:prstGeom>
          <a:solidFill>
            <a:schemeClr val="accent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LocatedIn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91" name="Straight Connector 90"/>
          <p:cNvCxnSpPr>
            <a:stCxn id="90" idx="0"/>
            <a:endCxn id="16" idx="2"/>
          </p:cNvCxnSpPr>
          <p:nvPr/>
        </p:nvCxnSpPr>
        <p:spPr bwMode="auto">
          <a:xfrm flipV="1">
            <a:off x="5940956" y="2170363"/>
            <a:ext cx="0" cy="44839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6" name="Straight Connector 95"/>
          <p:cNvCxnSpPr>
            <a:stCxn id="111" idx="0"/>
            <a:endCxn id="90" idx="2"/>
          </p:cNvCxnSpPr>
          <p:nvPr/>
        </p:nvCxnSpPr>
        <p:spPr bwMode="auto">
          <a:xfrm flipV="1">
            <a:off x="5940956" y="3149760"/>
            <a:ext cx="0" cy="33388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9" name="Straight Arrow Connector 98"/>
          <p:cNvCxnSpPr>
            <a:stCxn id="16" idx="2"/>
            <a:endCxn id="90" idx="0"/>
          </p:cNvCxnSpPr>
          <p:nvPr/>
        </p:nvCxnSpPr>
        <p:spPr>
          <a:xfrm>
            <a:off x="5940956" y="2170363"/>
            <a:ext cx="0" cy="448393"/>
          </a:xfrm>
          <a:prstGeom prst="straightConnector1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Rectangle 110"/>
          <p:cNvSpPr>
            <a:spLocks noChangeArrowheads="1"/>
          </p:cNvSpPr>
          <p:nvPr/>
        </p:nvSpPr>
        <p:spPr bwMode="auto">
          <a:xfrm>
            <a:off x="5456918" y="3483646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Cities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71" name="Picture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2238" y="1757358"/>
            <a:ext cx="1568824" cy="1568824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7887355" y="3459718"/>
            <a:ext cx="19786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Teams belong </a:t>
            </a:r>
            <a:r>
              <a:rPr lang="en-US" sz="2000">
                <a:latin typeface="+mj-lt"/>
              </a:rPr>
              <a:t>to cities- model as </a:t>
            </a:r>
            <a:r>
              <a:rPr lang="en-US" sz="2000" b="1" i="1">
                <a:latin typeface="+mj-lt"/>
              </a:rPr>
              <a:t>weak entity sets</a:t>
            </a:r>
            <a:endParaRPr lang="en-US" sz="2000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66161" y="892468"/>
            <a:ext cx="1149590" cy="531005"/>
            <a:chOff x="5366161" y="892468"/>
            <a:chExt cx="1149590" cy="531005"/>
          </a:xfrm>
        </p:grpSpPr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5366161" y="892468"/>
              <a:ext cx="1149590" cy="5310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Team </a:t>
              </a:r>
              <a:r>
                <a:rPr lang="en-US" sz="1200" dirty="0" smtClean="0">
                  <a:solidFill>
                    <a:srgbClr val="000000"/>
                  </a:solidFill>
                </a:rPr>
                <a:t>Name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5534515" y="1263728"/>
              <a:ext cx="812882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Oval 13"/>
          <p:cNvSpPr>
            <a:spLocks noChangeArrowheads="1"/>
          </p:cNvSpPr>
          <p:nvPr/>
        </p:nvSpPr>
        <p:spPr bwMode="auto">
          <a:xfrm>
            <a:off x="5366161" y="4229929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Name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26" name="Straight Connector 25"/>
          <p:cNvCxnSpPr>
            <a:stCxn id="24" idx="0"/>
            <a:endCxn id="111" idx="2"/>
          </p:cNvCxnSpPr>
          <p:nvPr/>
        </p:nvCxnSpPr>
        <p:spPr bwMode="auto">
          <a:xfrm flipV="1">
            <a:off x="5940956" y="3896650"/>
            <a:ext cx="0" cy="33327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38372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456918" y="175735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>
            <a:stCxn id="19" idx="4"/>
            <a:endCxn id="16" idx="0"/>
          </p:cNvCxnSpPr>
          <p:nvPr/>
        </p:nvCxnSpPr>
        <p:spPr bwMode="auto">
          <a:xfrm>
            <a:off x="5940956" y="1423473"/>
            <a:ext cx="0" cy="3338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0" name="AutoShape 8"/>
          <p:cNvSpPr>
            <a:spLocks noChangeArrowheads="1"/>
          </p:cNvSpPr>
          <p:nvPr/>
        </p:nvSpPr>
        <p:spPr bwMode="auto">
          <a:xfrm>
            <a:off x="5309929" y="2618756"/>
            <a:ext cx="1262054" cy="531005"/>
          </a:xfrm>
          <a:prstGeom prst="diamond">
            <a:avLst/>
          </a:prstGeom>
          <a:solidFill>
            <a:schemeClr val="accent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LocatedIn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91" name="Straight Connector 90"/>
          <p:cNvCxnSpPr>
            <a:stCxn id="90" idx="0"/>
            <a:endCxn id="16" idx="2"/>
          </p:cNvCxnSpPr>
          <p:nvPr/>
        </p:nvCxnSpPr>
        <p:spPr bwMode="auto">
          <a:xfrm flipV="1">
            <a:off x="5940956" y="2170363"/>
            <a:ext cx="0" cy="44839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6" name="Straight Connector 95"/>
          <p:cNvCxnSpPr>
            <a:stCxn id="111" idx="0"/>
            <a:endCxn id="90" idx="2"/>
          </p:cNvCxnSpPr>
          <p:nvPr/>
        </p:nvCxnSpPr>
        <p:spPr bwMode="auto">
          <a:xfrm flipV="1">
            <a:off x="5940956" y="3149760"/>
            <a:ext cx="0" cy="33388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9" name="Straight Arrow Connector 98"/>
          <p:cNvCxnSpPr>
            <a:stCxn id="16" idx="2"/>
            <a:endCxn id="90" idx="0"/>
          </p:cNvCxnSpPr>
          <p:nvPr/>
        </p:nvCxnSpPr>
        <p:spPr>
          <a:xfrm>
            <a:off x="5940956" y="2170363"/>
            <a:ext cx="0" cy="448393"/>
          </a:xfrm>
          <a:prstGeom prst="straightConnector1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Rectangle 110"/>
          <p:cNvSpPr>
            <a:spLocks noChangeArrowheads="1"/>
          </p:cNvSpPr>
          <p:nvPr/>
        </p:nvSpPr>
        <p:spPr bwMode="auto">
          <a:xfrm>
            <a:off x="5456918" y="3483646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Cities</a:t>
            </a:r>
            <a:endParaRPr lang="en-US" sz="1200" dirty="0">
              <a:solidFill>
                <a:srgbClr val="000000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66161" y="892468"/>
            <a:ext cx="1149590" cy="531005"/>
            <a:chOff x="5366161" y="892468"/>
            <a:chExt cx="1149590" cy="531005"/>
          </a:xfrm>
        </p:grpSpPr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5366161" y="892468"/>
              <a:ext cx="1149590" cy="5310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Team </a:t>
              </a:r>
              <a:r>
                <a:rPr lang="en-US" sz="1200" dirty="0" smtClean="0">
                  <a:solidFill>
                    <a:srgbClr val="000000"/>
                  </a:solidFill>
                </a:rPr>
                <a:t>Name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5534515" y="1263728"/>
              <a:ext cx="812882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Oval 13"/>
          <p:cNvSpPr>
            <a:spLocks noChangeArrowheads="1"/>
          </p:cNvSpPr>
          <p:nvPr/>
        </p:nvSpPr>
        <p:spPr bwMode="auto">
          <a:xfrm>
            <a:off x="5366161" y="4229929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Name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26" name="Straight Connector 25"/>
          <p:cNvCxnSpPr>
            <a:stCxn id="24" idx="0"/>
            <a:endCxn id="111" idx="2"/>
          </p:cNvCxnSpPr>
          <p:nvPr/>
        </p:nvCxnSpPr>
        <p:spPr bwMode="auto">
          <a:xfrm flipV="1">
            <a:off x="5940956" y="3896650"/>
            <a:ext cx="0" cy="33327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2501676" y="1943742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2" name="Oval 12"/>
          <p:cNvSpPr>
            <a:spLocks noChangeArrowheads="1"/>
          </p:cNvSpPr>
          <p:nvPr/>
        </p:nvSpPr>
        <p:spPr bwMode="auto">
          <a:xfrm>
            <a:off x="1749816" y="1015938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2345017" y="1534891"/>
            <a:ext cx="661103" cy="3968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AutoShape 8"/>
          <p:cNvSpPr>
            <a:spLocks noChangeArrowheads="1"/>
          </p:cNvSpPr>
          <p:nvPr/>
        </p:nvSpPr>
        <p:spPr bwMode="auto">
          <a:xfrm>
            <a:off x="3887861" y="175735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8" name="Oval 13"/>
          <p:cNvSpPr>
            <a:spLocks noChangeArrowheads="1"/>
          </p:cNvSpPr>
          <p:nvPr/>
        </p:nvSpPr>
        <p:spPr bwMode="auto">
          <a:xfrm>
            <a:off x="2985714" y="104286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 flipH="1">
            <a:off x="2985715" y="1573868"/>
            <a:ext cx="574795" cy="36987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0" name="AutoShape 8"/>
          <p:cNvSpPr>
            <a:spLocks noChangeArrowheads="1"/>
          </p:cNvSpPr>
          <p:nvPr/>
        </p:nvSpPr>
        <p:spPr bwMode="auto">
          <a:xfrm>
            <a:off x="1749816" y="2839405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PlaysPosition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Rectangle 30"/>
          <p:cNvSpPr>
            <a:spLocks noChangeArrowheads="1"/>
          </p:cNvSpPr>
          <p:nvPr/>
        </p:nvSpPr>
        <p:spPr bwMode="auto">
          <a:xfrm>
            <a:off x="467535" y="5211078"/>
            <a:ext cx="110145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000000"/>
                </a:solidFill>
              </a:rPr>
              <a:t>OffensePosition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2" name="Rectangle 31"/>
          <p:cNvSpPr>
            <a:spLocks noChangeArrowheads="1"/>
          </p:cNvSpPr>
          <p:nvPr/>
        </p:nvSpPr>
        <p:spPr bwMode="auto">
          <a:xfrm>
            <a:off x="1808276" y="5211078"/>
            <a:ext cx="1177437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DefensePosition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1190859" y="3563141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4" name="AutoShape 10"/>
          <p:cNvSpPr>
            <a:spLocks noChangeAspect="1" noChangeArrowheads="1"/>
          </p:cNvSpPr>
          <p:nvPr/>
        </p:nvSpPr>
        <p:spPr bwMode="auto">
          <a:xfrm>
            <a:off x="1378932" y="4256813"/>
            <a:ext cx="591931" cy="500674"/>
          </a:xfrm>
          <a:prstGeom prst="triangle">
            <a:avLst>
              <a:gd name="adj" fmla="val 50000"/>
            </a:avLst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srgbClr val="000000"/>
                </a:solidFill>
              </a:rPr>
              <a:t>isa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35" name="Straight Connector 34"/>
          <p:cNvCxnSpPr>
            <a:stCxn id="30" idx="2"/>
          </p:cNvCxnSpPr>
          <p:nvPr/>
        </p:nvCxnSpPr>
        <p:spPr bwMode="auto">
          <a:xfrm flipH="1">
            <a:off x="1674898" y="3370410"/>
            <a:ext cx="705945" cy="19273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Straight Connector 36"/>
          <p:cNvCxnSpPr/>
          <p:nvPr/>
        </p:nvCxnSpPr>
        <p:spPr bwMode="auto">
          <a:xfrm>
            <a:off x="1674897" y="3976145"/>
            <a:ext cx="0" cy="28066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/>
          <p:nvPr/>
        </p:nvCxnSpPr>
        <p:spPr bwMode="auto">
          <a:xfrm flipH="1">
            <a:off x="1084953" y="4757488"/>
            <a:ext cx="589944" cy="45359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Straight Connector 38"/>
          <p:cNvCxnSpPr/>
          <p:nvPr/>
        </p:nvCxnSpPr>
        <p:spPr bwMode="auto">
          <a:xfrm>
            <a:off x="1674897" y="4757488"/>
            <a:ext cx="617418" cy="45359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>
            <a:endCxn id="59" idx="0"/>
          </p:cNvCxnSpPr>
          <p:nvPr/>
        </p:nvCxnSpPr>
        <p:spPr bwMode="auto">
          <a:xfrm flipH="1">
            <a:off x="873725" y="5624082"/>
            <a:ext cx="211230" cy="52811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/>
          <p:nvPr/>
        </p:nvCxnSpPr>
        <p:spPr bwMode="auto">
          <a:xfrm>
            <a:off x="2292317" y="5624082"/>
            <a:ext cx="248844" cy="44990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>
          <a:xfrm flipH="1">
            <a:off x="2407000" y="2356746"/>
            <a:ext cx="604871" cy="482658"/>
          </a:xfrm>
          <a:prstGeom prst="line">
            <a:avLst/>
          </a:prstGeom>
          <a:ln w="28575" cmpd="sng">
            <a:solidFill>
              <a:srgbClr val="0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45" idx="1"/>
          </p:cNvCxnSpPr>
          <p:nvPr/>
        </p:nvCxnSpPr>
        <p:spPr>
          <a:xfrm flipV="1">
            <a:off x="3469753" y="2022862"/>
            <a:ext cx="418109" cy="127383"/>
          </a:xfrm>
          <a:prstGeom prst="straightConnector1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819" y="2839405"/>
            <a:ext cx="1993802" cy="1462641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7525819" y="4520984"/>
            <a:ext cx="22171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Players are either on Offense or Defense, and are of types (QB, RB, WR, TE, K, </a:t>
            </a:r>
            <a:r>
              <a:rPr lang="en-US" sz="2000" dirty="0">
                <a:latin typeface="+mj-lt"/>
                <a:hlinkClick r:id="rId4"/>
              </a:rPr>
              <a:t>Farmer</a:t>
            </a:r>
            <a:r>
              <a:rPr lang="en-US" sz="2000" dirty="0">
                <a:latin typeface="+mj-lt"/>
              </a:rPr>
              <a:t>*…)</a:t>
            </a:r>
            <a:endParaRPr lang="en-US" sz="2000" dirty="0">
              <a:latin typeface="+mj-lt"/>
            </a:endParaRPr>
          </a:p>
        </p:txBody>
      </p:sp>
      <p:cxnSp>
        <p:nvCxnSpPr>
          <p:cNvPr id="46" name="Straight Connector 45"/>
          <p:cNvCxnSpPr>
            <a:stCxn id="27" idx="3"/>
            <a:endCxn id="16" idx="1"/>
          </p:cNvCxnSpPr>
          <p:nvPr/>
        </p:nvCxnSpPr>
        <p:spPr bwMode="auto">
          <a:xfrm flipV="1">
            <a:off x="5149915" y="1963860"/>
            <a:ext cx="307003" cy="5900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0" name="Oval 13"/>
          <p:cNvSpPr>
            <a:spLocks noChangeArrowheads="1"/>
          </p:cNvSpPr>
          <p:nvPr/>
        </p:nvSpPr>
        <p:spPr bwMode="auto">
          <a:xfrm>
            <a:off x="3153053" y="3903093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String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1" name="Straight Connector 50"/>
          <p:cNvCxnSpPr>
            <a:stCxn id="50" idx="2"/>
            <a:endCxn id="33" idx="3"/>
          </p:cNvCxnSpPr>
          <p:nvPr/>
        </p:nvCxnSpPr>
        <p:spPr bwMode="auto">
          <a:xfrm flipH="1" flipV="1">
            <a:off x="2158935" y="3769643"/>
            <a:ext cx="994118" cy="39895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3" name="Oval 13"/>
          <p:cNvSpPr>
            <a:spLocks noChangeArrowheads="1"/>
          </p:cNvSpPr>
          <p:nvPr/>
        </p:nvSpPr>
        <p:spPr bwMode="auto">
          <a:xfrm>
            <a:off x="3153053" y="3267177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Type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4" name="Straight Connector 53"/>
          <p:cNvCxnSpPr>
            <a:stCxn id="53" idx="2"/>
            <a:endCxn id="33" idx="3"/>
          </p:cNvCxnSpPr>
          <p:nvPr/>
        </p:nvCxnSpPr>
        <p:spPr bwMode="auto">
          <a:xfrm flipH="1">
            <a:off x="2158935" y="3532680"/>
            <a:ext cx="994118" cy="23696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9" name="Oval 13"/>
          <p:cNvSpPr>
            <a:spLocks noChangeArrowheads="1"/>
          </p:cNvSpPr>
          <p:nvPr/>
        </p:nvSpPr>
        <p:spPr bwMode="auto">
          <a:xfrm>
            <a:off x="298930" y="615220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000000"/>
                </a:solidFill>
              </a:rPr>
              <a:t>OffensivePosType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1" name="Oval 13"/>
          <p:cNvSpPr>
            <a:spLocks noChangeArrowheads="1"/>
          </p:cNvSpPr>
          <p:nvPr/>
        </p:nvSpPr>
        <p:spPr bwMode="auto">
          <a:xfrm>
            <a:off x="1969502" y="6073986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DefensivePosType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402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456918" y="175735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>
            <a:stCxn id="19" idx="4"/>
            <a:endCxn id="16" idx="0"/>
          </p:cNvCxnSpPr>
          <p:nvPr/>
        </p:nvCxnSpPr>
        <p:spPr bwMode="auto">
          <a:xfrm>
            <a:off x="5940956" y="1423473"/>
            <a:ext cx="0" cy="3338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0" name="AutoShape 8"/>
          <p:cNvSpPr>
            <a:spLocks noChangeArrowheads="1"/>
          </p:cNvSpPr>
          <p:nvPr/>
        </p:nvSpPr>
        <p:spPr bwMode="auto">
          <a:xfrm>
            <a:off x="5309929" y="2618756"/>
            <a:ext cx="1262054" cy="531005"/>
          </a:xfrm>
          <a:prstGeom prst="diamond">
            <a:avLst/>
          </a:prstGeom>
          <a:solidFill>
            <a:schemeClr val="accent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LocatedIn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91" name="Straight Connector 90"/>
          <p:cNvCxnSpPr>
            <a:stCxn id="90" idx="0"/>
            <a:endCxn id="16" idx="2"/>
          </p:cNvCxnSpPr>
          <p:nvPr/>
        </p:nvCxnSpPr>
        <p:spPr bwMode="auto">
          <a:xfrm flipV="1">
            <a:off x="5940956" y="2170363"/>
            <a:ext cx="0" cy="44839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6" name="Straight Connector 95"/>
          <p:cNvCxnSpPr>
            <a:stCxn id="111" idx="0"/>
            <a:endCxn id="90" idx="2"/>
          </p:cNvCxnSpPr>
          <p:nvPr/>
        </p:nvCxnSpPr>
        <p:spPr bwMode="auto">
          <a:xfrm flipV="1">
            <a:off x="5940956" y="3149760"/>
            <a:ext cx="0" cy="33388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9" name="Straight Arrow Connector 98"/>
          <p:cNvCxnSpPr>
            <a:stCxn id="16" idx="2"/>
            <a:endCxn id="90" idx="0"/>
          </p:cNvCxnSpPr>
          <p:nvPr/>
        </p:nvCxnSpPr>
        <p:spPr>
          <a:xfrm>
            <a:off x="5940956" y="2170363"/>
            <a:ext cx="0" cy="448393"/>
          </a:xfrm>
          <a:prstGeom prst="straightConnector1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Rectangle 110"/>
          <p:cNvSpPr>
            <a:spLocks noChangeArrowheads="1"/>
          </p:cNvSpPr>
          <p:nvPr/>
        </p:nvSpPr>
        <p:spPr bwMode="auto">
          <a:xfrm>
            <a:off x="5456918" y="3483646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Cities</a:t>
            </a:r>
            <a:endParaRPr lang="en-US" sz="1200" dirty="0">
              <a:solidFill>
                <a:srgbClr val="000000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66161" y="892468"/>
            <a:ext cx="1149590" cy="531005"/>
            <a:chOff x="5366161" y="892468"/>
            <a:chExt cx="1149590" cy="531005"/>
          </a:xfrm>
        </p:grpSpPr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5366161" y="892468"/>
              <a:ext cx="1149590" cy="5310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Team </a:t>
              </a:r>
              <a:r>
                <a:rPr lang="en-US" sz="1200" dirty="0" smtClean="0">
                  <a:solidFill>
                    <a:srgbClr val="000000"/>
                  </a:solidFill>
                </a:rPr>
                <a:t>Name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5534515" y="1263728"/>
              <a:ext cx="812882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Oval 13"/>
          <p:cNvSpPr>
            <a:spLocks noChangeArrowheads="1"/>
          </p:cNvSpPr>
          <p:nvPr/>
        </p:nvSpPr>
        <p:spPr bwMode="auto">
          <a:xfrm>
            <a:off x="5366161" y="4229929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Name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26" name="Straight Connector 25"/>
          <p:cNvCxnSpPr>
            <a:stCxn id="24" idx="0"/>
            <a:endCxn id="111" idx="2"/>
          </p:cNvCxnSpPr>
          <p:nvPr/>
        </p:nvCxnSpPr>
        <p:spPr bwMode="auto">
          <a:xfrm flipV="1">
            <a:off x="5940956" y="3896650"/>
            <a:ext cx="0" cy="33327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2501676" y="1943742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2" name="Oval 12"/>
          <p:cNvSpPr>
            <a:spLocks noChangeArrowheads="1"/>
          </p:cNvSpPr>
          <p:nvPr/>
        </p:nvSpPr>
        <p:spPr bwMode="auto">
          <a:xfrm>
            <a:off x="1749816" y="1015938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2345017" y="1534891"/>
            <a:ext cx="661103" cy="3968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AutoShape 8"/>
          <p:cNvSpPr>
            <a:spLocks noChangeArrowheads="1"/>
          </p:cNvSpPr>
          <p:nvPr/>
        </p:nvSpPr>
        <p:spPr bwMode="auto">
          <a:xfrm>
            <a:off x="3887861" y="175735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8" name="Oval 13"/>
          <p:cNvSpPr>
            <a:spLocks noChangeArrowheads="1"/>
          </p:cNvSpPr>
          <p:nvPr/>
        </p:nvSpPr>
        <p:spPr bwMode="auto">
          <a:xfrm>
            <a:off x="2985714" y="104286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 flipH="1">
            <a:off x="2985715" y="1573868"/>
            <a:ext cx="574795" cy="36987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0" name="AutoShape 8"/>
          <p:cNvSpPr>
            <a:spLocks noChangeArrowheads="1"/>
          </p:cNvSpPr>
          <p:nvPr/>
        </p:nvSpPr>
        <p:spPr bwMode="auto">
          <a:xfrm>
            <a:off x="1749816" y="2839405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PlaysPosition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Rectangle 30"/>
          <p:cNvSpPr>
            <a:spLocks noChangeArrowheads="1"/>
          </p:cNvSpPr>
          <p:nvPr/>
        </p:nvSpPr>
        <p:spPr bwMode="auto">
          <a:xfrm>
            <a:off x="467535" y="5211078"/>
            <a:ext cx="110145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000000"/>
                </a:solidFill>
              </a:rPr>
              <a:t>OffensePosition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2" name="Rectangle 31"/>
          <p:cNvSpPr>
            <a:spLocks noChangeArrowheads="1"/>
          </p:cNvSpPr>
          <p:nvPr/>
        </p:nvSpPr>
        <p:spPr bwMode="auto">
          <a:xfrm>
            <a:off x="1808276" y="5211078"/>
            <a:ext cx="1177437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DefensePosition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1190859" y="3563141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4" name="AutoShape 10"/>
          <p:cNvSpPr>
            <a:spLocks noChangeAspect="1" noChangeArrowheads="1"/>
          </p:cNvSpPr>
          <p:nvPr/>
        </p:nvSpPr>
        <p:spPr bwMode="auto">
          <a:xfrm>
            <a:off x="1378932" y="4256813"/>
            <a:ext cx="591931" cy="500674"/>
          </a:xfrm>
          <a:prstGeom prst="triangle">
            <a:avLst>
              <a:gd name="adj" fmla="val 50000"/>
            </a:avLst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srgbClr val="000000"/>
                </a:solidFill>
              </a:rPr>
              <a:t>isa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35" name="Straight Connector 34"/>
          <p:cNvCxnSpPr>
            <a:stCxn id="30" idx="2"/>
          </p:cNvCxnSpPr>
          <p:nvPr/>
        </p:nvCxnSpPr>
        <p:spPr bwMode="auto">
          <a:xfrm flipH="1">
            <a:off x="1674898" y="3370410"/>
            <a:ext cx="705945" cy="19273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Straight Connector 36"/>
          <p:cNvCxnSpPr/>
          <p:nvPr/>
        </p:nvCxnSpPr>
        <p:spPr bwMode="auto">
          <a:xfrm>
            <a:off x="1674897" y="3976145"/>
            <a:ext cx="0" cy="28066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/>
          <p:nvPr/>
        </p:nvCxnSpPr>
        <p:spPr bwMode="auto">
          <a:xfrm flipH="1">
            <a:off x="1084953" y="4757488"/>
            <a:ext cx="589944" cy="45359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Straight Connector 38"/>
          <p:cNvCxnSpPr/>
          <p:nvPr/>
        </p:nvCxnSpPr>
        <p:spPr bwMode="auto">
          <a:xfrm>
            <a:off x="1674897" y="4757488"/>
            <a:ext cx="617418" cy="45359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>
            <a:endCxn id="59" idx="0"/>
          </p:cNvCxnSpPr>
          <p:nvPr/>
        </p:nvCxnSpPr>
        <p:spPr bwMode="auto">
          <a:xfrm flipH="1">
            <a:off x="873725" y="5624082"/>
            <a:ext cx="211230" cy="52811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/>
          <p:nvPr/>
        </p:nvCxnSpPr>
        <p:spPr bwMode="auto">
          <a:xfrm>
            <a:off x="2292317" y="5624082"/>
            <a:ext cx="248844" cy="44990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>
          <a:xfrm flipH="1">
            <a:off x="2407000" y="2356746"/>
            <a:ext cx="604871" cy="482658"/>
          </a:xfrm>
          <a:prstGeom prst="line">
            <a:avLst/>
          </a:prstGeom>
          <a:ln w="28575" cmpd="sng">
            <a:solidFill>
              <a:srgbClr val="0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45" idx="1"/>
          </p:cNvCxnSpPr>
          <p:nvPr/>
        </p:nvCxnSpPr>
        <p:spPr>
          <a:xfrm flipV="1">
            <a:off x="3469753" y="2022862"/>
            <a:ext cx="418109" cy="127383"/>
          </a:xfrm>
          <a:prstGeom prst="straightConnector1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819" y="2839405"/>
            <a:ext cx="1993802" cy="1462641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7525819" y="4520984"/>
            <a:ext cx="22171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Players are either on Offense or Defense, and are of types (QB, RB, WR, TE, K, </a:t>
            </a:r>
            <a:r>
              <a:rPr lang="en-US" sz="2000" dirty="0">
                <a:latin typeface="+mj-lt"/>
                <a:hlinkClick r:id="rId4"/>
              </a:rPr>
              <a:t>Farmer</a:t>
            </a:r>
            <a:r>
              <a:rPr lang="en-US" sz="2000" dirty="0">
                <a:latin typeface="+mj-lt"/>
              </a:rPr>
              <a:t>*…)</a:t>
            </a:r>
            <a:endParaRPr lang="en-US" sz="2000" dirty="0">
              <a:latin typeface="+mj-lt"/>
            </a:endParaRPr>
          </a:p>
        </p:txBody>
      </p:sp>
      <p:cxnSp>
        <p:nvCxnSpPr>
          <p:cNvPr id="46" name="Straight Connector 45"/>
          <p:cNvCxnSpPr>
            <a:stCxn id="27" idx="3"/>
            <a:endCxn id="16" idx="1"/>
          </p:cNvCxnSpPr>
          <p:nvPr/>
        </p:nvCxnSpPr>
        <p:spPr bwMode="auto">
          <a:xfrm flipV="1">
            <a:off x="5149915" y="1963860"/>
            <a:ext cx="307003" cy="5900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0" name="Oval 13"/>
          <p:cNvSpPr>
            <a:spLocks noChangeArrowheads="1"/>
          </p:cNvSpPr>
          <p:nvPr/>
        </p:nvSpPr>
        <p:spPr bwMode="auto">
          <a:xfrm>
            <a:off x="3153053" y="3903093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String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1" name="Straight Connector 50"/>
          <p:cNvCxnSpPr>
            <a:stCxn id="50" idx="2"/>
            <a:endCxn id="33" idx="3"/>
          </p:cNvCxnSpPr>
          <p:nvPr/>
        </p:nvCxnSpPr>
        <p:spPr bwMode="auto">
          <a:xfrm flipH="1" flipV="1">
            <a:off x="2158935" y="3769643"/>
            <a:ext cx="994118" cy="39895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3" name="Oval 13"/>
          <p:cNvSpPr>
            <a:spLocks noChangeArrowheads="1"/>
          </p:cNvSpPr>
          <p:nvPr/>
        </p:nvSpPr>
        <p:spPr bwMode="auto">
          <a:xfrm>
            <a:off x="3153053" y="3267177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Type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4" name="Straight Connector 53"/>
          <p:cNvCxnSpPr>
            <a:stCxn id="53" idx="2"/>
            <a:endCxn id="33" idx="3"/>
          </p:cNvCxnSpPr>
          <p:nvPr/>
        </p:nvCxnSpPr>
        <p:spPr bwMode="auto">
          <a:xfrm flipH="1">
            <a:off x="2158935" y="3532680"/>
            <a:ext cx="994118" cy="23696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9" name="Oval 13"/>
          <p:cNvSpPr>
            <a:spLocks noChangeArrowheads="1"/>
          </p:cNvSpPr>
          <p:nvPr/>
        </p:nvSpPr>
        <p:spPr bwMode="auto">
          <a:xfrm>
            <a:off x="298930" y="615220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000000"/>
                </a:solidFill>
              </a:rPr>
              <a:t>OffensivePosType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1" name="Oval 13"/>
          <p:cNvSpPr>
            <a:spLocks noChangeArrowheads="1"/>
          </p:cNvSpPr>
          <p:nvPr/>
        </p:nvSpPr>
        <p:spPr bwMode="auto">
          <a:xfrm>
            <a:off x="1969502" y="6073986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DefensivePosType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529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various ER diagrams could work, not just the following one!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477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8719863" y="2075616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3" name="Oval 12"/>
          <p:cNvSpPr>
            <a:spLocks noChangeArrowheads="1"/>
          </p:cNvSpPr>
          <p:nvPr/>
        </p:nvSpPr>
        <p:spPr bwMode="auto">
          <a:xfrm>
            <a:off x="7847420" y="71860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14" name="Straight Connector 13"/>
          <p:cNvCxnSpPr>
            <a:stCxn id="13" idx="4"/>
            <a:endCxn id="12" idx="0"/>
          </p:cNvCxnSpPr>
          <p:nvPr/>
        </p:nvCxnSpPr>
        <p:spPr bwMode="auto">
          <a:xfrm>
            <a:off x="8422216" y="1249609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736617" y="124960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9" name="Oval 13"/>
          <p:cNvSpPr>
            <a:spLocks noChangeArrowheads="1"/>
          </p:cNvSpPr>
          <p:nvPr/>
        </p:nvSpPr>
        <p:spPr bwMode="auto">
          <a:xfrm>
            <a:off x="5542887" y="42833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>
            <a:stCxn id="19" idx="4"/>
            <a:endCxn id="16" idx="0"/>
          </p:cNvCxnSpPr>
          <p:nvPr/>
        </p:nvCxnSpPr>
        <p:spPr bwMode="auto">
          <a:xfrm>
            <a:off x="6117683" y="959338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/>
          <p:cNvCxnSpPr>
            <a:stCxn id="27" idx="3"/>
            <a:endCxn id="12" idx="1"/>
          </p:cNvCxnSpPr>
          <p:nvPr/>
        </p:nvCxnSpPr>
        <p:spPr bwMode="auto">
          <a:xfrm flipV="1">
            <a:off x="8194481" y="2302237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>
            <a:stCxn id="16" idx="3"/>
            <a:endCxn id="27" idx="1"/>
          </p:cNvCxnSpPr>
          <p:nvPr/>
        </p:nvCxnSpPr>
        <p:spPr bwMode="auto">
          <a:xfrm>
            <a:off x="6704693" y="1456110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AutoShape 8"/>
          <p:cNvSpPr>
            <a:spLocks noChangeArrowheads="1"/>
          </p:cNvSpPr>
          <p:nvPr/>
        </p:nvSpPr>
        <p:spPr bwMode="auto">
          <a:xfrm>
            <a:off x="6932427" y="2173456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1" name="Oval 50"/>
          <p:cNvSpPr>
            <a:spLocks noChangeArrowheads="1"/>
          </p:cNvSpPr>
          <p:nvPr/>
        </p:nvSpPr>
        <p:spPr bwMode="auto">
          <a:xfrm>
            <a:off x="9279747" y="68976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2" name="Straight Connector 51"/>
          <p:cNvCxnSpPr>
            <a:stCxn id="51" idx="4"/>
            <a:endCxn id="12" idx="0"/>
          </p:cNvCxnSpPr>
          <p:nvPr/>
        </p:nvCxnSpPr>
        <p:spPr bwMode="auto">
          <a:xfrm flipH="1">
            <a:off x="9445920" y="1220769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>
            <a:stCxn id="16" idx="3"/>
            <a:endCxn id="30" idx="1"/>
          </p:cNvCxnSpPr>
          <p:nvPr/>
        </p:nvCxnSpPr>
        <p:spPr bwMode="auto">
          <a:xfrm>
            <a:off x="6704693" y="1456110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9445" y="3598991"/>
            <a:ext cx="1568824" cy="1568824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1659446" y="5204735"/>
            <a:ext cx="241411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latin typeface="+mj-lt"/>
              </a:rPr>
              <a:t>Teams</a:t>
            </a:r>
            <a:r>
              <a:rPr lang="en-US" sz="2000" dirty="0">
                <a:latin typeface="+mj-lt"/>
              </a:rPr>
              <a:t> play each other in </a:t>
            </a:r>
            <a:r>
              <a:rPr lang="en-US" sz="2000" b="1" u="sng" dirty="0">
                <a:latin typeface="+mj-lt"/>
              </a:rPr>
              <a:t>Games</a:t>
            </a:r>
            <a:r>
              <a:rPr lang="en-US" sz="2000" dirty="0">
                <a:latin typeface="+mj-lt"/>
              </a:rPr>
              <a:t>.  Each pair of teams can play each other multiple times</a:t>
            </a:r>
            <a:endParaRPr lang="en-US" sz="2000" b="1" u="sng" dirty="0">
              <a:latin typeface="+mj-lt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0" name="AutoShape 8"/>
          <p:cNvSpPr>
            <a:spLocks noChangeArrowheads="1"/>
          </p:cNvSpPr>
          <p:nvPr/>
        </p:nvSpPr>
        <p:spPr bwMode="auto">
          <a:xfrm>
            <a:off x="6932427" y="145611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35" name="Straight Connector 34"/>
          <p:cNvCxnSpPr>
            <a:stCxn id="30" idx="3"/>
            <a:endCxn id="12" idx="1"/>
          </p:cNvCxnSpPr>
          <p:nvPr/>
        </p:nvCxnSpPr>
        <p:spPr bwMode="auto">
          <a:xfrm>
            <a:off x="8194481" y="1721613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228269" y="2011925"/>
            <a:ext cx="3009799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two copies </a:t>
            </a:r>
            <a:r>
              <a:rPr lang="en-US" sz="2400" smtClean="0">
                <a:latin typeface="+mj-lt"/>
              </a:rPr>
              <a:t>of the Teams entity here!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135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529844" y="1810112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1455884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10" name="Straight Connector 9"/>
          <p:cNvCxnSpPr>
            <a:stCxn id="6" idx="4"/>
            <a:endCxn id="5" idx="0"/>
          </p:cNvCxnSpPr>
          <p:nvPr/>
        </p:nvCxnSpPr>
        <p:spPr bwMode="auto">
          <a:xfrm>
            <a:off x="2030680" y="1438886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>
            <a:stCxn id="5" idx="3"/>
            <a:endCxn id="24" idx="1"/>
          </p:cNvCxnSpPr>
          <p:nvPr/>
        </p:nvCxnSpPr>
        <p:spPr bwMode="auto">
          <a:xfrm flipV="1">
            <a:off x="3497920" y="1721612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AutoShape 8"/>
          <p:cNvSpPr>
            <a:spLocks noChangeArrowheads="1"/>
          </p:cNvSpPr>
          <p:nvPr/>
        </p:nvSpPr>
        <p:spPr bwMode="auto">
          <a:xfrm>
            <a:off x="3981959" y="145610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44" name="Oval 13"/>
          <p:cNvSpPr>
            <a:spLocks noChangeArrowheads="1"/>
          </p:cNvSpPr>
          <p:nvPr/>
        </p:nvSpPr>
        <p:spPr bwMode="auto">
          <a:xfrm>
            <a:off x="2747036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45" name="Straight Connector 44"/>
          <p:cNvCxnSpPr>
            <a:stCxn id="44" idx="4"/>
            <a:endCxn id="5" idx="0"/>
          </p:cNvCxnSpPr>
          <p:nvPr/>
        </p:nvCxnSpPr>
        <p:spPr bwMode="auto">
          <a:xfrm flipH="1">
            <a:off x="3013883" y="1438886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9" name="Picture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760" y="3834037"/>
            <a:ext cx="1731575" cy="1270273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1633759" y="5378889"/>
            <a:ext cx="23577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latin typeface="+mj-lt"/>
              </a:rPr>
              <a:t>Players</a:t>
            </a:r>
            <a:r>
              <a:rPr lang="en-US" sz="2000" dirty="0">
                <a:latin typeface="+mj-lt"/>
              </a:rPr>
              <a:t> belong to Teams (assume no trades / changes)</a:t>
            </a:r>
            <a:endParaRPr lang="en-US" sz="2000" b="1" u="sng" dirty="0">
              <a:latin typeface="+mj-lt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31" name="Rectangle 3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8719863" y="2075616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4" name="Oval 33"/>
          <p:cNvSpPr>
            <a:spLocks noChangeArrowheads="1"/>
          </p:cNvSpPr>
          <p:nvPr/>
        </p:nvSpPr>
        <p:spPr bwMode="auto">
          <a:xfrm>
            <a:off x="7847420" y="71860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5" name="Straight Connector 34"/>
          <p:cNvCxnSpPr>
            <a:stCxn id="53" idx="4"/>
            <a:endCxn id="48" idx="0"/>
          </p:cNvCxnSpPr>
          <p:nvPr/>
        </p:nvCxnSpPr>
        <p:spPr bwMode="auto">
          <a:xfrm>
            <a:off x="8422216" y="1249609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6" name="Rectangle 35"/>
          <p:cNvSpPr>
            <a:spLocks noChangeArrowheads="1"/>
          </p:cNvSpPr>
          <p:nvPr/>
        </p:nvSpPr>
        <p:spPr bwMode="auto">
          <a:xfrm>
            <a:off x="5736617" y="124960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7" name="Oval 13"/>
          <p:cNvSpPr>
            <a:spLocks noChangeArrowheads="1"/>
          </p:cNvSpPr>
          <p:nvPr/>
        </p:nvSpPr>
        <p:spPr bwMode="auto">
          <a:xfrm>
            <a:off x="5542887" y="42833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8" name="Straight Connector 37"/>
          <p:cNvCxnSpPr/>
          <p:nvPr/>
        </p:nvCxnSpPr>
        <p:spPr bwMode="auto">
          <a:xfrm>
            <a:off x="6117683" y="959338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Straight Connector 38"/>
          <p:cNvCxnSpPr>
            <a:endCxn id="48" idx="1"/>
          </p:cNvCxnSpPr>
          <p:nvPr/>
        </p:nvCxnSpPr>
        <p:spPr bwMode="auto">
          <a:xfrm flipV="1">
            <a:off x="8194481" y="2302237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/>
          <p:nvPr/>
        </p:nvCxnSpPr>
        <p:spPr bwMode="auto">
          <a:xfrm>
            <a:off x="6704693" y="1456110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2" name="AutoShape 8"/>
          <p:cNvSpPr>
            <a:spLocks noChangeArrowheads="1"/>
          </p:cNvSpPr>
          <p:nvPr/>
        </p:nvSpPr>
        <p:spPr bwMode="auto">
          <a:xfrm>
            <a:off x="6932427" y="2173456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43" name="Oval 42"/>
          <p:cNvSpPr>
            <a:spLocks noChangeArrowheads="1"/>
          </p:cNvSpPr>
          <p:nvPr/>
        </p:nvSpPr>
        <p:spPr bwMode="auto">
          <a:xfrm>
            <a:off x="9279747" y="68976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48" name="Straight Connector 47"/>
          <p:cNvCxnSpPr>
            <a:endCxn id="48" idx="0"/>
          </p:cNvCxnSpPr>
          <p:nvPr/>
        </p:nvCxnSpPr>
        <p:spPr bwMode="auto">
          <a:xfrm flipH="1">
            <a:off x="9445920" y="1220769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3" name="Straight Connector 52"/>
          <p:cNvCxnSpPr/>
          <p:nvPr/>
        </p:nvCxnSpPr>
        <p:spPr bwMode="auto">
          <a:xfrm>
            <a:off x="6704693" y="1456110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AutoShape 8"/>
          <p:cNvSpPr>
            <a:spLocks noChangeArrowheads="1"/>
          </p:cNvSpPr>
          <p:nvPr/>
        </p:nvSpPr>
        <p:spPr bwMode="auto">
          <a:xfrm>
            <a:off x="6932427" y="145611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55" name="Straight Connector 54"/>
          <p:cNvCxnSpPr>
            <a:endCxn id="48" idx="1"/>
          </p:cNvCxnSpPr>
          <p:nvPr/>
        </p:nvCxnSpPr>
        <p:spPr bwMode="auto">
          <a:xfrm>
            <a:off x="8194481" y="1721613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>
            <a:stCxn id="24" idx="3"/>
            <a:endCxn id="36" idx="1"/>
          </p:cNvCxnSpPr>
          <p:nvPr/>
        </p:nvCxnSpPr>
        <p:spPr bwMode="auto">
          <a:xfrm flipV="1">
            <a:off x="5244013" y="1456110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96426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19" y="3864799"/>
            <a:ext cx="1457265" cy="1208315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51211" y="5214592"/>
            <a:ext cx="27706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A Game is made up of </a:t>
            </a:r>
            <a:r>
              <a:rPr lang="en-US" sz="2000" b="1" u="sng" dirty="0">
                <a:latin typeface="+mj-lt"/>
              </a:rPr>
              <a:t>Plays</a:t>
            </a:r>
            <a:r>
              <a:rPr lang="en-US" sz="2000" dirty="0">
                <a:latin typeface="+mj-lt"/>
              </a:rPr>
              <a:t> that result in a yardage gain/loss, and potentially a touchdown</a:t>
            </a:r>
            <a:endParaRPr lang="en-US" sz="2000" b="1" u="sng" dirty="0">
              <a:latin typeface="+mj-lt"/>
            </a:endParaRPr>
          </a:p>
        </p:txBody>
      </p:sp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5736617" y="3411558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Oval 30"/>
          <p:cNvSpPr>
            <a:spLocks noChangeArrowheads="1"/>
          </p:cNvSpPr>
          <p:nvPr/>
        </p:nvSpPr>
        <p:spPr bwMode="auto">
          <a:xfrm>
            <a:off x="4657024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2" name="Straight Connector 31"/>
          <p:cNvCxnSpPr/>
          <p:nvPr/>
        </p:nvCxnSpPr>
        <p:spPr bwMode="auto">
          <a:xfrm flipH="1">
            <a:off x="5231820" y="3864799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7609246" y="31045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34" name="Straight Connector 33"/>
          <p:cNvCxnSpPr>
            <a:stCxn id="40" idx="2"/>
          </p:cNvCxnSpPr>
          <p:nvPr/>
        </p:nvCxnSpPr>
        <p:spPr bwMode="auto">
          <a:xfrm flipH="1">
            <a:off x="8871300" y="2518278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/>
          <p:cNvCxnSpPr/>
          <p:nvPr/>
        </p:nvCxnSpPr>
        <p:spPr bwMode="auto">
          <a:xfrm flipH="1">
            <a:off x="7188731" y="3370033"/>
            <a:ext cx="420515" cy="268145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9" name="Oval 38"/>
          <p:cNvSpPr>
            <a:spLocks noChangeArrowheads="1"/>
          </p:cNvSpPr>
          <p:nvPr/>
        </p:nvSpPr>
        <p:spPr bwMode="auto">
          <a:xfrm>
            <a:off x="5887878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 bwMode="auto">
          <a:xfrm>
            <a:off x="6462674" y="3864799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>
            <a:off x="6462675" y="3864799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7" name="Oval 56"/>
          <p:cNvSpPr>
            <a:spLocks noChangeArrowheads="1"/>
          </p:cNvSpPr>
          <p:nvPr/>
        </p:nvSpPr>
        <p:spPr bwMode="auto">
          <a:xfrm>
            <a:off x="7108212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48" name="Rectangle 4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50" name="Rectangle 49"/>
          <p:cNvSpPr>
            <a:spLocks noChangeArrowheads="1"/>
          </p:cNvSpPr>
          <p:nvPr/>
        </p:nvSpPr>
        <p:spPr bwMode="auto">
          <a:xfrm>
            <a:off x="2529844" y="1810112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3" name="Oval 12"/>
          <p:cNvSpPr>
            <a:spLocks noChangeArrowheads="1"/>
          </p:cNvSpPr>
          <p:nvPr/>
        </p:nvSpPr>
        <p:spPr bwMode="auto">
          <a:xfrm>
            <a:off x="1455884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54" name="Straight Connector 53"/>
          <p:cNvCxnSpPr>
            <a:stCxn id="56" idx="4"/>
            <a:endCxn id="55" idx="0"/>
          </p:cNvCxnSpPr>
          <p:nvPr/>
        </p:nvCxnSpPr>
        <p:spPr bwMode="auto">
          <a:xfrm>
            <a:off x="2030680" y="1438886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5" name="Straight Connector 54"/>
          <p:cNvCxnSpPr>
            <a:stCxn id="55" idx="3"/>
          </p:cNvCxnSpPr>
          <p:nvPr/>
        </p:nvCxnSpPr>
        <p:spPr bwMode="auto">
          <a:xfrm flipV="1">
            <a:off x="3497920" y="1721612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6" name="AutoShape 8"/>
          <p:cNvSpPr>
            <a:spLocks noChangeArrowheads="1"/>
          </p:cNvSpPr>
          <p:nvPr/>
        </p:nvSpPr>
        <p:spPr bwMode="auto">
          <a:xfrm>
            <a:off x="3981959" y="145610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3" name="Oval 13"/>
          <p:cNvSpPr>
            <a:spLocks noChangeArrowheads="1"/>
          </p:cNvSpPr>
          <p:nvPr/>
        </p:nvSpPr>
        <p:spPr bwMode="auto">
          <a:xfrm>
            <a:off x="2747036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4" name="Straight Connector 63"/>
          <p:cNvCxnSpPr>
            <a:endCxn id="55" idx="0"/>
          </p:cNvCxnSpPr>
          <p:nvPr/>
        </p:nvCxnSpPr>
        <p:spPr bwMode="auto">
          <a:xfrm flipH="1">
            <a:off x="3013883" y="1438886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8719863" y="2075616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6" name="Oval 65"/>
          <p:cNvSpPr>
            <a:spLocks noChangeArrowheads="1"/>
          </p:cNvSpPr>
          <p:nvPr/>
        </p:nvSpPr>
        <p:spPr bwMode="auto">
          <a:xfrm>
            <a:off x="7847420" y="71860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7" name="Straight Connector 66"/>
          <p:cNvCxnSpPr/>
          <p:nvPr/>
        </p:nvCxnSpPr>
        <p:spPr bwMode="auto">
          <a:xfrm>
            <a:off x="8422216" y="1249609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8" name="Rectangle 67"/>
          <p:cNvSpPr>
            <a:spLocks noChangeArrowheads="1"/>
          </p:cNvSpPr>
          <p:nvPr/>
        </p:nvSpPr>
        <p:spPr bwMode="auto">
          <a:xfrm>
            <a:off x="5736617" y="124960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9" name="Oval 13"/>
          <p:cNvSpPr>
            <a:spLocks noChangeArrowheads="1"/>
          </p:cNvSpPr>
          <p:nvPr/>
        </p:nvSpPr>
        <p:spPr bwMode="auto">
          <a:xfrm>
            <a:off x="5542887" y="42833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70" name="Straight Connector 69"/>
          <p:cNvCxnSpPr/>
          <p:nvPr/>
        </p:nvCxnSpPr>
        <p:spPr bwMode="auto">
          <a:xfrm>
            <a:off x="6117683" y="959338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1" name="Straight Connector 70"/>
          <p:cNvCxnSpPr/>
          <p:nvPr/>
        </p:nvCxnSpPr>
        <p:spPr bwMode="auto">
          <a:xfrm flipV="1">
            <a:off x="8194481" y="2302237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2" name="Straight Connector 71"/>
          <p:cNvCxnSpPr/>
          <p:nvPr/>
        </p:nvCxnSpPr>
        <p:spPr bwMode="auto">
          <a:xfrm>
            <a:off x="6704693" y="1456110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3" name="AutoShape 8"/>
          <p:cNvSpPr>
            <a:spLocks noChangeArrowheads="1"/>
          </p:cNvSpPr>
          <p:nvPr/>
        </p:nvSpPr>
        <p:spPr bwMode="auto">
          <a:xfrm>
            <a:off x="6932427" y="2173456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4" name="Oval 73"/>
          <p:cNvSpPr>
            <a:spLocks noChangeArrowheads="1"/>
          </p:cNvSpPr>
          <p:nvPr/>
        </p:nvSpPr>
        <p:spPr bwMode="auto">
          <a:xfrm>
            <a:off x="9279747" y="68976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75" name="Straight Connector 74"/>
          <p:cNvCxnSpPr/>
          <p:nvPr/>
        </p:nvCxnSpPr>
        <p:spPr bwMode="auto">
          <a:xfrm flipH="1">
            <a:off x="9445920" y="1220769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6" name="Straight Connector 75"/>
          <p:cNvCxnSpPr/>
          <p:nvPr/>
        </p:nvCxnSpPr>
        <p:spPr bwMode="auto">
          <a:xfrm>
            <a:off x="6704693" y="1456110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7" name="AutoShape 8"/>
          <p:cNvSpPr>
            <a:spLocks noChangeArrowheads="1"/>
          </p:cNvSpPr>
          <p:nvPr/>
        </p:nvSpPr>
        <p:spPr bwMode="auto">
          <a:xfrm>
            <a:off x="6932427" y="145611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8194481" y="1721613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 flipV="1">
            <a:off x="5244013" y="1456110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92181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AutoShape 8"/>
          <p:cNvSpPr>
            <a:spLocks noChangeArrowheads="1"/>
          </p:cNvSpPr>
          <p:nvPr/>
        </p:nvSpPr>
        <p:spPr bwMode="auto">
          <a:xfrm>
            <a:off x="3243710" y="4003054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ParticipateIn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48" name="Straight Connector 47"/>
          <p:cNvCxnSpPr>
            <a:stCxn id="74" idx="2"/>
            <a:endCxn id="43" idx="1"/>
          </p:cNvCxnSpPr>
          <p:nvPr/>
        </p:nvCxnSpPr>
        <p:spPr bwMode="auto">
          <a:xfrm>
            <a:off x="3013882" y="2223116"/>
            <a:ext cx="229828" cy="204544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4" name="Straight Connector 53"/>
          <p:cNvCxnSpPr>
            <a:stCxn id="43" idx="3"/>
            <a:endCxn id="64" idx="1"/>
          </p:cNvCxnSpPr>
          <p:nvPr/>
        </p:nvCxnSpPr>
        <p:spPr bwMode="auto">
          <a:xfrm flipV="1">
            <a:off x="4505764" y="3638179"/>
            <a:ext cx="1230853" cy="63037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9" name="Picture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09" y="4039914"/>
            <a:ext cx="1434057" cy="1201706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486311" y="5318289"/>
            <a:ext cx="28937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A Play will contain either a </a:t>
            </a:r>
            <a:r>
              <a:rPr lang="en-US" sz="2000" b="1" u="sng" dirty="0">
                <a:latin typeface="+mj-lt"/>
              </a:rPr>
              <a:t>Pass</a:t>
            </a:r>
            <a:r>
              <a:rPr lang="en-US" sz="2000" dirty="0">
                <a:latin typeface="+mj-lt"/>
              </a:rPr>
              <a:t> from one player to another, or a </a:t>
            </a:r>
            <a:r>
              <a:rPr lang="en-US" sz="2000" b="1" u="sng" dirty="0">
                <a:latin typeface="+mj-lt"/>
              </a:rPr>
              <a:t>Run</a:t>
            </a:r>
            <a:r>
              <a:rPr lang="en-US" sz="2000" dirty="0">
                <a:latin typeface="+mj-lt"/>
              </a:rPr>
              <a:t> by one player</a:t>
            </a:r>
            <a:endParaRPr lang="en-US" sz="2000" b="1" u="sng" dirty="0">
              <a:latin typeface="+mj-lt"/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62" name="Rectangle 6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64" name="Rectangle 63"/>
          <p:cNvSpPr>
            <a:spLocks noChangeArrowheads="1"/>
          </p:cNvSpPr>
          <p:nvPr/>
        </p:nvSpPr>
        <p:spPr bwMode="auto">
          <a:xfrm>
            <a:off x="5736617" y="3411558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5" name="Oval 64"/>
          <p:cNvSpPr>
            <a:spLocks noChangeArrowheads="1"/>
          </p:cNvSpPr>
          <p:nvPr/>
        </p:nvSpPr>
        <p:spPr bwMode="auto">
          <a:xfrm>
            <a:off x="4657024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6" name="Straight Connector 65"/>
          <p:cNvCxnSpPr/>
          <p:nvPr/>
        </p:nvCxnSpPr>
        <p:spPr bwMode="auto">
          <a:xfrm flipH="1">
            <a:off x="5231820" y="3864799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7" name="AutoShape 8"/>
          <p:cNvSpPr>
            <a:spLocks noChangeArrowheads="1"/>
          </p:cNvSpPr>
          <p:nvPr/>
        </p:nvSpPr>
        <p:spPr bwMode="auto">
          <a:xfrm>
            <a:off x="7609246" y="31045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 flipH="1">
            <a:off x="8871300" y="2518278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9" name="Straight Connector 68"/>
          <p:cNvCxnSpPr/>
          <p:nvPr/>
        </p:nvCxnSpPr>
        <p:spPr bwMode="auto">
          <a:xfrm flipH="1">
            <a:off x="7188731" y="3370033"/>
            <a:ext cx="420515" cy="268145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0" name="Oval 69"/>
          <p:cNvSpPr>
            <a:spLocks noChangeArrowheads="1"/>
          </p:cNvSpPr>
          <p:nvPr/>
        </p:nvSpPr>
        <p:spPr bwMode="auto">
          <a:xfrm>
            <a:off x="5887878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1" name="Straight Connector 70"/>
          <p:cNvCxnSpPr/>
          <p:nvPr/>
        </p:nvCxnSpPr>
        <p:spPr bwMode="auto">
          <a:xfrm>
            <a:off x="6462674" y="3864799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2" name="Straight Connector 71"/>
          <p:cNvCxnSpPr/>
          <p:nvPr/>
        </p:nvCxnSpPr>
        <p:spPr bwMode="auto">
          <a:xfrm>
            <a:off x="6462675" y="3864799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3" name="Oval 72"/>
          <p:cNvSpPr>
            <a:spLocks noChangeArrowheads="1"/>
          </p:cNvSpPr>
          <p:nvPr/>
        </p:nvSpPr>
        <p:spPr bwMode="auto">
          <a:xfrm>
            <a:off x="7108212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4" name="Rectangle 73"/>
          <p:cNvSpPr>
            <a:spLocks noChangeArrowheads="1"/>
          </p:cNvSpPr>
          <p:nvPr/>
        </p:nvSpPr>
        <p:spPr bwMode="auto">
          <a:xfrm>
            <a:off x="2529844" y="1810112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1455884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76" name="Straight Connector 75"/>
          <p:cNvCxnSpPr/>
          <p:nvPr/>
        </p:nvCxnSpPr>
        <p:spPr bwMode="auto">
          <a:xfrm>
            <a:off x="2030680" y="1438886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7" name="Straight Connector 76"/>
          <p:cNvCxnSpPr/>
          <p:nvPr/>
        </p:nvCxnSpPr>
        <p:spPr bwMode="auto">
          <a:xfrm flipV="1">
            <a:off x="3497920" y="1721612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8" name="AutoShape 8"/>
          <p:cNvSpPr>
            <a:spLocks noChangeArrowheads="1"/>
          </p:cNvSpPr>
          <p:nvPr/>
        </p:nvSpPr>
        <p:spPr bwMode="auto">
          <a:xfrm>
            <a:off x="3981959" y="145610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9" name="Oval 13"/>
          <p:cNvSpPr>
            <a:spLocks noChangeArrowheads="1"/>
          </p:cNvSpPr>
          <p:nvPr/>
        </p:nvSpPr>
        <p:spPr bwMode="auto">
          <a:xfrm>
            <a:off x="2747036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80" name="Straight Connector 79"/>
          <p:cNvCxnSpPr/>
          <p:nvPr/>
        </p:nvCxnSpPr>
        <p:spPr bwMode="auto">
          <a:xfrm flipH="1">
            <a:off x="3013883" y="1438886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1" name="Rectangle 80"/>
          <p:cNvSpPr>
            <a:spLocks noChangeArrowheads="1"/>
          </p:cNvSpPr>
          <p:nvPr/>
        </p:nvSpPr>
        <p:spPr bwMode="auto">
          <a:xfrm>
            <a:off x="8719863" y="2075616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2" name="Oval 81"/>
          <p:cNvSpPr>
            <a:spLocks noChangeArrowheads="1"/>
          </p:cNvSpPr>
          <p:nvPr/>
        </p:nvSpPr>
        <p:spPr bwMode="auto">
          <a:xfrm>
            <a:off x="7847420" y="71860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83" name="Straight Connector 82"/>
          <p:cNvCxnSpPr/>
          <p:nvPr/>
        </p:nvCxnSpPr>
        <p:spPr bwMode="auto">
          <a:xfrm>
            <a:off x="8422216" y="1249609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4" name="Rectangle 83"/>
          <p:cNvSpPr>
            <a:spLocks noChangeArrowheads="1"/>
          </p:cNvSpPr>
          <p:nvPr/>
        </p:nvSpPr>
        <p:spPr bwMode="auto">
          <a:xfrm>
            <a:off x="5736617" y="124960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5" name="Oval 13"/>
          <p:cNvSpPr>
            <a:spLocks noChangeArrowheads="1"/>
          </p:cNvSpPr>
          <p:nvPr/>
        </p:nvSpPr>
        <p:spPr bwMode="auto">
          <a:xfrm>
            <a:off x="5542887" y="42833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6117683" y="959338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7" name="Straight Connector 86"/>
          <p:cNvCxnSpPr/>
          <p:nvPr/>
        </p:nvCxnSpPr>
        <p:spPr bwMode="auto">
          <a:xfrm flipV="1">
            <a:off x="8194481" y="2302237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8" name="Straight Connector 87"/>
          <p:cNvCxnSpPr/>
          <p:nvPr/>
        </p:nvCxnSpPr>
        <p:spPr bwMode="auto">
          <a:xfrm>
            <a:off x="6704693" y="1456110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9" name="AutoShape 8"/>
          <p:cNvSpPr>
            <a:spLocks noChangeArrowheads="1"/>
          </p:cNvSpPr>
          <p:nvPr/>
        </p:nvSpPr>
        <p:spPr bwMode="auto">
          <a:xfrm>
            <a:off x="6932427" y="2173456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0" name="Oval 89"/>
          <p:cNvSpPr>
            <a:spLocks noChangeArrowheads="1"/>
          </p:cNvSpPr>
          <p:nvPr/>
        </p:nvSpPr>
        <p:spPr bwMode="auto">
          <a:xfrm>
            <a:off x="9279747" y="68976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91" name="Straight Connector 90"/>
          <p:cNvCxnSpPr/>
          <p:nvPr/>
        </p:nvCxnSpPr>
        <p:spPr bwMode="auto">
          <a:xfrm flipH="1">
            <a:off x="9445920" y="1220769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2" name="Straight Connector 91"/>
          <p:cNvCxnSpPr/>
          <p:nvPr/>
        </p:nvCxnSpPr>
        <p:spPr bwMode="auto">
          <a:xfrm>
            <a:off x="6704693" y="1456110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3" name="AutoShape 8"/>
          <p:cNvSpPr>
            <a:spLocks noChangeArrowheads="1"/>
          </p:cNvSpPr>
          <p:nvPr/>
        </p:nvSpPr>
        <p:spPr bwMode="auto">
          <a:xfrm>
            <a:off x="6932427" y="145611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94" name="Straight Connector 93"/>
          <p:cNvCxnSpPr/>
          <p:nvPr/>
        </p:nvCxnSpPr>
        <p:spPr bwMode="auto">
          <a:xfrm>
            <a:off x="8194481" y="1721613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5" name="Straight Connector 94"/>
          <p:cNvCxnSpPr/>
          <p:nvPr/>
        </p:nvCxnSpPr>
        <p:spPr bwMode="auto">
          <a:xfrm flipV="1">
            <a:off x="5244013" y="1456110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3" name="TextBox 102"/>
          <p:cNvSpPr txBox="1"/>
          <p:nvPr/>
        </p:nvSpPr>
        <p:spPr>
          <a:xfrm>
            <a:off x="3559744" y="5415473"/>
            <a:ext cx="750795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Note: we changed this from lecture!  This simplifies some things, however we are missing some constraints we might ideally want… which ones?</a:t>
            </a:r>
            <a:endParaRPr lang="en-US" sz="2400" dirty="0">
              <a:latin typeface="+mj-lt"/>
            </a:endParaRPr>
          </a:p>
        </p:txBody>
      </p:sp>
      <p:sp>
        <p:nvSpPr>
          <p:cNvPr id="108" name="Oval 107"/>
          <p:cNvSpPr>
            <a:spLocks noChangeArrowheads="1"/>
          </p:cNvSpPr>
          <p:nvPr/>
        </p:nvSpPr>
        <p:spPr bwMode="auto">
          <a:xfrm>
            <a:off x="3559744" y="282815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Participation Type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9" name="Straight Connector 108"/>
          <p:cNvCxnSpPr>
            <a:stCxn id="43" idx="0"/>
            <a:endCxn id="108" idx="4"/>
          </p:cNvCxnSpPr>
          <p:nvPr/>
        </p:nvCxnSpPr>
        <p:spPr bwMode="auto">
          <a:xfrm flipV="1">
            <a:off x="3874737" y="3359155"/>
            <a:ext cx="259802" cy="64389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2134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various ER diagrams could work, not just the following one!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9027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utoShape 8"/>
          <p:cNvSpPr>
            <a:spLocks noChangeArrowheads="1"/>
          </p:cNvSpPr>
          <p:nvPr/>
        </p:nvSpPr>
        <p:spPr bwMode="auto">
          <a:xfrm>
            <a:off x="3281547" y="4532775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ParticipateIn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63" name="Straight Connector 62"/>
          <p:cNvCxnSpPr/>
          <p:nvPr/>
        </p:nvCxnSpPr>
        <p:spPr bwMode="auto">
          <a:xfrm>
            <a:off x="3051719" y="2752837"/>
            <a:ext cx="229828" cy="204544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/>
          <p:nvPr/>
        </p:nvCxnSpPr>
        <p:spPr bwMode="auto">
          <a:xfrm flipV="1">
            <a:off x="4543601" y="4167900"/>
            <a:ext cx="1230853" cy="63037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5774454" y="3941279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7" name="Oval 66"/>
          <p:cNvSpPr>
            <a:spLocks noChangeArrowheads="1"/>
          </p:cNvSpPr>
          <p:nvPr/>
        </p:nvSpPr>
        <p:spPr bwMode="auto">
          <a:xfrm>
            <a:off x="4694861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 flipH="1">
            <a:off x="5269657" y="4394520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5925715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3" name="Straight Connector 72"/>
          <p:cNvCxnSpPr/>
          <p:nvPr/>
        </p:nvCxnSpPr>
        <p:spPr bwMode="auto">
          <a:xfrm>
            <a:off x="6500511" y="4394520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4" name="Straight Connector 73"/>
          <p:cNvCxnSpPr/>
          <p:nvPr/>
        </p:nvCxnSpPr>
        <p:spPr bwMode="auto">
          <a:xfrm>
            <a:off x="6500512" y="4394520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7146049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2567681" y="2339833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7" name="Oval 76"/>
          <p:cNvSpPr>
            <a:spLocks noChangeArrowheads="1"/>
          </p:cNvSpPr>
          <p:nvPr/>
        </p:nvSpPr>
        <p:spPr bwMode="auto">
          <a:xfrm>
            <a:off x="1493721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2068517" y="1968607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 flipV="1">
            <a:off x="3535757" y="2251333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0" name="AutoShape 8"/>
          <p:cNvSpPr>
            <a:spLocks noChangeArrowheads="1"/>
          </p:cNvSpPr>
          <p:nvPr/>
        </p:nvSpPr>
        <p:spPr bwMode="auto">
          <a:xfrm>
            <a:off x="4019796" y="19858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1" name="Oval 13"/>
          <p:cNvSpPr>
            <a:spLocks noChangeArrowheads="1"/>
          </p:cNvSpPr>
          <p:nvPr/>
        </p:nvSpPr>
        <p:spPr bwMode="auto">
          <a:xfrm>
            <a:off x="2784873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85" name="Straight Connector 84"/>
          <p:cNvCxnSpPr/>
          <p:nvPr/>
        </p:nvCxnSpPr>
        <p:spPr bwMode="auto">
          <a:xfrm flipH="1">
            <a:off x="3051720" y="1968607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1" name="Rectangle 90"/>
          <p:cNvSpPr>
            <a:spLocks noChangeArrowheads="1"/>
          </p:cNvSpPr>
          <p:nvPr/>
        </p:nvSpPr>
        <p:spPr bwMode="auto">
          <a:xfrm>
            <a:off x="5774454" y="1779329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2" name="Oval 13"/>
          <p:cNvSpPr>
            <a:spLocks noChangeArrowheads="1"/>
          </p:cNvSpPr>
          <p:nvPr/>
        </p:nvSpPr>
        <p:spPr bwMode="auto">
          <a:xfrm>
            <a:off x="5580724" y="95805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93" name="Straight Connector 92"/>
          <p:cNvCxnSpPr/>
          <p:nvPr/>
        </p:nvCxnSpPr>
        <p:spPr bwMode="auto">
          <a:xfrm>
            <a:off x="6155520" y="1489059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 flipV="1">
            <a:off x="5281850" y="1985831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Oval 103"/>
          <p:cNvSpPr>
            <a:spLocks noChangeArrowheads="1"/>
          </p:cNvSpPr>
          <p:nvPr/>
        </p:nvSpPr>
        <p:spPr bwMode="auto">
          <a:xfrm>
            <a:off x="3597581" y="335787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Participation Type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5" name="Straight Connector 104"/>
          <p:cNvCxnSpPr/>
          <p:nvPr/>
        </p:nvCxnSpPr>
        <p:spPr bwMode="auto">
          <a:xfrm flipV="1">
            <a:off x="3912574" y="3888876"/>
            <a:ext cx="259802" cy="64389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2" name="Picture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27" y="3748215"/>
            <a:ext cx="1111027" cy="1111027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593072" y="4977624"/>
            <a:ext cx="22131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A player can only belong to one team, a play can only be in one game, a pass/run..?</a:t>
            </a:r>
            <a:endParaRPr lang="en-US" sz="2000" dirty="0">
              <a:latin typeface="+mj-lt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" name="Oval 2"/>
          <p:cNvSpPr/>
          <p:nvPr/>
        </p:nvSpPr>
        <p:spPr>
          <a:xfrm>
            <a:off x="3611215" y="1928085"/>
            <a:ext cx="646496" cy="64649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AutoShape 8"/>
          <p:cNvSpPr>
            <a:spLocks noChangeArrowheads="1"/>
          </p:cNvSpPr>
          <p:nvPr/>
        </p:nvSpPr>
        <p:spPr bwMode="auto">
          <a:xfrm>
            <a:off x="7647083" y="363425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 flipH="1">
            <a:off x="8909137" y="3047999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>
            <a:stCxn id="66" idx="3"/>
            <a:endCxn id="49" idx="1"/>
          </p:cNvCxnSpPr>
          <p:nvPr/>
        </p:nvCxnSpPr>
        <p:spPr bwMode="auto">
          <a:xfrm flipV="1">
            <a:off x="7226568" y="3899754"/>
            <a:ext cx="420515" cy="268146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8757700" y="2605337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>
            <a:off x="7885257" y="124832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8460053" y="1779330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/>
          <p:nvPr/>
        </p:nvCxnSpPr>
        <p:spPr bwMode="auto">
          <a:xfrm flipV="1">
            <a:off x="8232318" y="2831958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cxnSp>
        <p:nvCxnSpPr>
          <p:cNvPr id="59" name="Straight Connector 58"/>
          <p:cNvCxnSpPr/>
          <p:nvPr/>
        </p:nvCxnSpPr>
        <p:spPr bwMode="auto">
          <a:xfrm>
            <a:off x="6742530" y="1985831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1" name="AutoShape 8"/>
          <p:cNvSpPr>
            <a:spLocks noChangeArrowheads="1"/>
          </p:cNvSpPr>
          <p:nvPr/>
        </p:nvSpPr>
        <p:spPr bwMode="auto">
          <a:xfrm>
            <a:off x="6970264" y="2703177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2" name="Oval 61"/>
          <p:cNvSpPr>
            <a:spLocks noChangeArrowheads="1"/>
          </p:cNvSpPr>
          <p:nvPr/>
        </p:nvSpPr>
        <p:spPr bwMode="auto">
          <a:xfrm>
            <a:off x="9317584" y="121948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5" name="Straight Connector 64"/>
          <p:cNvCxnSpPr/>
          <p:nvPr/>
        </p:nvCxnSpPr>
        <p:spPr bwMode="auto">
          <a:xfrm flipH="1">
            <a:off x="9483757" y="1750490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Straight Connector 81"/>
          <p:cNvCxnSpPr/>
          <p:nvPr/>
        </p:nvCxnSpPr>
        <p:spPr bwMode="auto">
          <a:xfrm>
            <a:off x="6742530" y="1985831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3" name="AutoShape 8"/>
          <p:cNvSpPr>
            <a:spLocks noChangeArrowheads="1"/>
          </p:cNvSpPr>
          <p:nvPr/>
        </p:nvSpPr>
        <p:spPr bwMode="auto">
          <a:xfrm>
            <a:off x="6970264" y="198583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4" name="Straight Connector 83"/>
          <p:cNvCxnSpPr/>
          <p:nvPr/>
        </p:nvCxnSpPr>
        <p:spPr bwMode="auto">
          <a:xfrm>
            <a:off x="8232318" y="2251334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sp>
        <p:nvSpPr>
          <p:cNvPr id="88" name="Oval 87"/>
          <p:cNvSpPr/>
          <p:nvPr/>
        </p:nvSpPr>
        <p:spPr>
          <a:xfrm>
            <a:off x="7962381" y="1965671"/>
            <a:ext cx="646496" cy="64649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7972391" y="2665592"/>
            <a:ext cx="646496" cy="64649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7241859" y="3602287"/>
            <a:ext cx="646496" cy="64649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20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utoShape 8"/>
          <p:cNvSpPr>
            <a:spLocks noChangeArrowheads="1"/>
          </p:cNvSpPr>
          <p:nvPr/>
        </p:nvSpPr>
        <p:spPr bwMode="auto">
          <a:xfrm>
            <a:off x="3281547" y="4532775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ParticipateIn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63" name="Straight Connector 62"/>
          <p:cNvCxnSpPr/>
          <p:nvPr/>
        </p:nvCxnSpPr>
        <p:spPr bwMode="auto">
          <a:xfrm>
            <a:off x="3051719" y="2752837"/>
            <a:ext cx="229828" cy="204544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/>
          <p:nvPr/>
        </p:nvCxnSpPr>
        <p:spPr bwMode="auto">
          <a:xfrm flipV="1">
            <a:off x="4543601" y="4167900"/>
            <a:ext cx="1230853" cy="63037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5774454" y="3941279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7" name="Oval 66"/>
          <p:cNvSpPr>
            <a:spLocks noChangeArrowheads="1"/>
          </p:cNvSpPr>
          <p:nvPr/>
        </p:nvSpPr>
        <p:spPr bwMode="auto">
          <a:xfrm>
            <a:off x="4694861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 flipH="1">
            <a:off x="5269657" y="4394520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5925715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3" name="Straight Connector 72"/>
          <p:cNvCxnSpPr/>
          <p:nvPr/>
        </p:nvCxnSpPr>
        <p:spPr bwMode="auto">
          <a:xfrm>
            <a:off x="6500511" y="4394520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4" name="Straight Connector 73"/>
          <p:cNvCxnSpPr/>
          <p:nvPr/>
        </p:nvCxnSpPr>
        <p:spPr bwMode="auto">
          <a:xfrm>
            <a:off x="6500512" y="4394520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7146049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2567681" y="2339833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7" name="Oval 76"/>
          <p:cNvSpPr>
            <a:spLocks noChangeArrowheads="1"/>
          </p:cNvSpPr>
          <p:nvPr/>
        </p:nvSpPr>
        <p:spPr bwMode="auto">
          <a:xfrm>
            <a:off x="1493721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2068517" y="1968607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 flipV="1">
            <a:off x="3535757" y="2251333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0" name="AutoShape 8"/>
          <p:cNvSpPr>
            <a:spLocks noChangeArrowheads="1"/>
          </p:cNvSpPr>
          <p:nvPr/>
        </p:nvSpPr>
        <p:spPr bwMode="auto">
          <a:xfrm>
            <a:off x="4019796" y="19858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1" name="Oval 13"/>
          <p:cNvSpPr>
            <a:spLocks noChangeArrowheads="1"/>
          </p:cNvSpPr>
          <p:nvPr/>
        </p:nvSpPr>
        <p:spPr bwMode="auto">
          <a:xfrm>
            <a:off x="2784873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85" name="Straight Connector 84"/>
          <p:cNvCxnSpPr/>
          <p:nvPr/>
        </p:nvCxnSpPr>
        <p:spPr bwMode="auto">
          <a:xfrm flipH="1">
            <a:off x="3051720" y="1968607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1" name="Rectangle 90"/>
          <p:cNvSpPr>
            <a:spLocks noChangeArrowheads="1"/>
          </p:cNvSpPr>
          <p:nvPr/>
        </p:nvSpPr>
        <p:spPr bwMode="auto">
          <a:xfrm>
            <a:off x="5774454" y="1779329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2" name="Oval 13"/>
          <p:cNvSpPr>
            <a:spLocks noChangeArrowheads="1"/>
          </p:cNvSpPr>
          <p:nvPr/>
        </p:nvSpPr>
        <p:spPr bwMode="auto">
          <a:xfrm>
            <a:off x="5580724" y="95805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93" name="Straight Connector 92"/>
          <p:cNvCxnSpPr/>
          <p:nvPr/>
        </p:nvCxnSpPr>
        <p:spPr bwMode="auto">
          <a:xfrm>
            <a:off x="6155520" y="1489059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 flipV="1">
            <a:off x="5281850" y="1985831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Oval 103"/>
          <p:cNvSpPr>
            <a:spLocks noChangeArrowheads="1"/>
          </p:cNvSpPr>
          <p:nvPr/>
        </p:nvSpPr>
        <p:spPr bwMode="auto">
          <a:xfrm>
            <a:off x="3597581" y="335787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Participation Type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5" name="Straight Connector 104"/>
          <p:cNvCxnSpPr/>
          <p:nvPr/>
        </p:nvCxnSpPr>
        <p:spPr bwMode="auto">
          <a:xfrm flipV="1">
            <a:off x="3912574" y="3888876"/>
            <a:ext cx="259802" cy="64389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4" name="Group 4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9" name="AutoShape 8"/>
          <p:cNvSpPr>
            <a:spLocks noChangeArrowheads="1"/>
          </p:cNvSpPr>
          <p:nvPr/>
        </p:nvSpPr>
        <p:spPr bwMode="auto">
          <a:xfrm>
            <a:off x="7647083" y="363425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 flipH="1">
            <a:off x="8909137" y="3047999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>
            <a:stCxn id="66" idx="3"/>
            <a:endCxn id="49" idx="1"/>
          </p:cNvCxnSpPr>
          <p:nvPr/>
        </p:nvCxnSpPr>
        <p:spPr bwMode="auto">
          <a:xfrm flipV="1">
            <a:off x="7226568" y="3899754"/>
            <a:ext cx="420515" cy="268146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8757700" y="2605337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>
            <a:off x="7885257" y="124832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8460053" y="1779330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/>
          <p:nvPr/>
        </p:nvCxnSpPr>
        <p:spPr bwMode="auto">
          <a:xfrm flipV="1">
            <a:off x="8232318" y="2831958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cxnSp>
        <p:nvCxnSpPr>
          <p:cNvPr id="59" name="Straight Connector 58"/>
          <p:cNvCxnSpPr/>
          <p:nvPr/>
        </p:nvCxnSpPr>
        <p:spPr bwMode="auto">
          <a:xfrm>
            <a:off x="6742530" y="1985831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1" name="AutoShape 8"/>
          <p:cNvSpPr>
            <a:spLocks noChangeArrowheads="1"/>
          </p:cNvSpPr>
          <p:nvPr/>
        </p:nvSpPr>
        <p:spPr bwMode="auto">
          <a:xfrm>
            <a:off x="6970264" y="2703177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2" name="Oval 61"/>
          <p:cNvSpPr>
            <a:spLocks noChangeArrowheads="1"/>
          </p:cNvSpPr>
          <p:nvPr/>
        </p:nvSpPr>
        <p:spPr bwMode="auto">
          <a:xfrm>
            <a:off x="9317584" y="121948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5" name="Straight Connector 64"/>
          <p:cNvCxnSpPr/>
          <p:nvPr/>
        </p:nvCxnSpPr>
        <p:spPr bwMode="auto">
          <a:xfrm flipH="1">
            <a:off x="9483757" y="1750490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Straight Connector 81"/>
          <p:cNvCxnSpPr/>
          <p:nvPr/>
        </p:nvCxnSpPr>
        <p:spPr bwMode="auto">
          <a:xfrm>
            <a:off x="6742530" y="1985831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3" name="AutoShape 8"/>
          <p:cNvSpPr>
            <a:spLocks noChangeArrowheads="1"/>
          </p:cNvSpPr>
          <p:nvPr/>
        </p:nvSpPr>
        <p:spPr bwMode="auto">
          <a:xfrm>
            <a:off x="6970264" y="198583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4" name="Straight Connector 83"/>
          <p:cNvCxnSpPr/>
          <p:nvPr/>
        </p:nvCxnSpPr>
        <p:spPr bwMode="auto">
          <a:xfrm>
            <a:off x="8232318" y="2251334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sp>
        <p:nvSpPr>
          <p:cNvPr id="48" name="TextBox 47"/>
          <p:cNvSpPr txBox="1"/>
          <p:nvPr/>
        </p:nvSpPr>
        <p:spPr>
          <a:xfrm>
            <a:off x="10209814" y="5163702"/>
            <a:ext cx="17511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Multiple players </a:t>
            </a:r>
            <a:r>
              <a:rPr lang="en-US" sz="2000" b="1" u="sng" dirty="0">
                <a:latin typeface="+mj-lt"/>
              </a:rPr>
              <a:t>T</a:t>
            </a:r>
            <a:r>
              <a:rPr lang="en-US" sz="2000" b="1" u="sng" dirty="0">
                <a:latin typeface="+mj-lt"/>
              </a:rPr>
              <a:t>ackle</a:t>
            </a:r>
            <a:r>
              <a:rPr lang="en-US" sz="2000" dirty="0">
                <a:latin typeface="+mj-lt"/>
              </a:rPr>
              <a:t> a single person in a play</a:t>
            </a:r>
            <a:endParaRPr lang="en-US" sz="2000" dirty="0">
              <a:latin typeface="+mj-lt"/>
            </a:endParaRPr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9814" y="3416834"/>
            <a:ext cx="1751149" cy="1313362"/>
          </a:xfrm>
          <a:prstGeom prst="rect">
            <a:avLst/>
          </a:prstGeom>
        </p:spPr>
      </p:pic>
      <p:sp>
        <p:nvSpPr>
          <p:cNvPr id="69" name="AutoShape 8"/>
          <p:cNvSpPr>
            <a:spLocks noChangeArrowheads="1"/>
          </p:cNvSpPr>
          <p:nvPr/>
        </p:nvSpPr>
        <p:spPr bwMode="auto">
          <a:xfrm>
            <a:off x="2465380" y="5221183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Tackle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0" name="Straight Connector 69"/>
          <p:cNvCxnSpPr>
            <a:stCxn id="69" idx="3"/>
            <a:endCxn id="66" idx="1"/>
          </p:cNvCxnSpPr>
          <p:nvPr/>
        </p:nvCxnSpPr>
        <p:spPr bwMode="auto">
          <a:xfrm flipV="1">
            <a:off x="3727434" y="4167900"/>
            <a:ext cx="2047020" cy="131878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1" name="Straight Connector 70"/>
          <p:cNvCxnSpPr>
            <a:stCxn id="69" idx="0"/>
            <a:endCxn id="76" idx="2"/>
          </p:cNvCxnSpPr>
          <p:nvPr/>
        </p:nvCxnSpPr>
        <p:spPr bwMode="auto">
          <a:xfrm flipH="1" flipV="1">
            <a:off x="3051719" y="2752837"/>
            <a:ext cx="44688" cy="246834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Straight Connector 85"/>
          <p:cNvCxnSpPr>
            <a:stCxn id="69" idx="1"/>
            <a:endCxn id="76" idx="2"/>
          </p:cNvCxnSpPr>
          <p:nvPr/>
        </p:nvCxnSpPr>
        <p:spPr bwMode="auto">
          <a:xfrm flipV="1">
            <a:off x="2465380" y="2752837"/>
            <a:ext cx="586339" cy="2733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58544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697</Words>
  <Application>Microsoft Macintosh PowerPoint</Application>
  <PresentationFormat>Widescreen</PresentationFormat>
  <Paragraphs>250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Office Theme</vt:lpstr>
      <vt:lpstr>Lecture 4 Activity Solutions</vt:lpstr>
      <vt:lpstr>Activity 1</vt:lpstr>
      <vt:lpstr>PowerPoint Presentation</vt:lpstr>
      <vt:lpstr>PowerPoint Presentation</vt:lpstr>
      <vt:lpstr>PowerPoint Presentation</vt:lpstr>
      <vt:lpstr>PowerPoint Presentation</vt:lpstr>
      <vt:lpstr>Activity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Activity 3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 Activity Solutions</dc:title>
  <dc:creator>Alex Ratner</dc:creator>
  <cp:lastModifiedBy>Alex Ratner</cp:lastModifiedBy>
  <cp:revision>11</cp:revision>
  <dcterms:created xsi:type="dcterms:W3CDTF">2015-10-02T22:22:04Z</dcterms:created>
  <dcterms:modified xsi:type="dcterms:W3CDTF">2015-10-02T23:32:58Z</dcterms:modified>
</cp:coreProperties>
</file>

<file path=docProps/thumbnail.jpeg>
</file>